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31"/>
  </p:notesMasterIdLst>
  <p:sldIdLst>
    <p:sldId id="256" r:id="rId2"/>
    <p:sldId id="257" r:id="rId3"/>
    <p:sldId id="258" r:id="rId4"/>
    <p:sldId id="265" r:id="rId5"/>
    <p:sldId id="268" r:id="rId6"/>
    <p:sldId id="269" r:id="rId7"/>
    <p:sldId id="270" r:id="rId8"/>
    <p:sldId id="271" r:id="rId9"/>
    <p:sldId id="272" r:id="rId10"/>
    <p:sldId id="273" r:id="rId11"/>
    <p:sldId id="259" r:id="rId12"/>
    <p:sldId id="260" r:id="rId13"/>
    <p:sldId id="261" r:id="rId14"/>
    <p:sldId id="267" r:id="rId15"/>
    <p:sldId id="280" r:id="rId16"/>
    <p:sldId id="281" r:id="rId17"/>
    <p:sldId id="282" r:id="rId18"/>
    <p:sldId id="283" r:id="rId19"/>
    <p:sldId id="284" r:id="rId20"/>
    <p:sldId id="262" r:id="rId21"/>
    <p:sldId id="263" r:id="rId22"/>
    <p:sldId id="266" r:id="rId23"/>
    <p:sldId id="274" r:id="rId24"/>
    <p:sldId id="275" r:id="rId25"/>
    <p:sldId id="276" r:id="rId26"/>
    <p:sldId id="264" r:id="rId27"/>
    <p:sldId id="277"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43"/>
    <p:restoredTop sz="94720"/>
  </p:normalViewPr>
  <p:slideViewPr>
    <p:cSldViewPr snapToGrid="0">
      <p:cViewPr varScale="1">
        <p:scale>
          <a:sx n="102" d="100"/>
          <a:sy n="102" d="100"/>
        </p:scale>
        <p:origin x="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1F490-9E6B-4800-A7FE-24D814F0EA4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6FE80CF-A674-4610-8559-05CD5F04E109}">
      <dgm:prSet custT="1"/>
      <dgm:spPr/>
      <dgm:t>
        <a:bodyPr/>
        <a:lstStyle/>
        <a:p>
          <a:pPr>
            <a:lnSpc>
              <a:spcPct val="100000"/>
            </a:lnSpc>
          </a:pPr>
          <a:r>
            <a:rPr lang="en-US" sz="2400" dirty="0">
              <a:latin typeface="Corbel" panose="020B0503020204020204" pitchFamily="34" charset="0"/>
            </a:rPr>
            <a:t>Individualized Service Plans are an ordinary part of every child’s case plan that comes into foster care.</a:t>
          </a:r>
        </a:p>
      </dgm:t>
    </dgm:pt>
    <dgm:pt modelId="{1EE331F2-56BD-4680-8401-50DC36F06BB8}" type="parTrans" cxnId="{875271EC-0096-4BFB-B77F-0FA28D9F70FC}">
      <dgm:prSet/>
      <dgm:spPr/>
      <dgm:t>
        <a:bodyPr/>
        <a:lstStyle/>
        <a:p>
          <a:endParaRPr lang="en-US"/>
        </a:p>
      </dgm:t>
    </dgm:pt>
    <dgm:pt modelId="{740573DC-99BE-4397-A597-9808A14AC369}" type="sibTrans" cxnId="{875271EC-0096-4BFB-B77F-0FA28D9F70FC}">
      <dgm:prSet/>
      <dgm:spPr/>
      <dgm:t>
        <a:bodyPr/>
        <a:lstStyle/>
        <a:p>
          <a:endParaRPr lang="en-US"/>
        </a:p>
      </dgm:t>
    </dgm:pt>
    <dgm:pt modelId="{E5C6D273-8F4D-4B70-8CBA-43778B314180}">
      <dgm:prSet custT="1"/>
      <dgm:spPr/>
      <dgm:t>
        <a:bodyPr/>
        <a:lstStyle/>
        <a:p>
          <a:pPr>
            <a:lnSpc>
              <a:spcPct val="100000"/>
            </a:lnSpc>
          </a:pPr>
          <a:r>
            <a:rPr lang="en-US" sz="2400" dirty="0">
              <a:latin typeface="Corbel" panose="020B0503020204020204" pitchFamily="34" charset="0"/>
            </a:rPr>
            <a:t>ISP’s are facilitated by the Department and usually take place at the DHR Office</a:t>
          </a:r>
        </a:p>
      </dgm:t>
    </dgm:pt>
    <dgm:pt modelId="{1AFAE089-10F7-4240-9C2E-800FF43768C6}" type="parTrans" cxnId="{CD6EFF5E-0672-4F64-81F0-70D878CD9B4F}">
      <dgm:prSet/>
      <dgm:spPr/>
      <dgm:t>
        <a:bodyPr/>
        <a:lstStyle/>
        <a:p>
          <a:endParaRPr lang="en-US"/>
        </a:p>
      </dgm:t>
    </dgm:pt>
    <dgm:pt modelId="{DBF339EC-B867-4E7E-BA2C-DC64F2B6F1B3}" type="sibTrans" cxnId="{CD6EFF5E-0672-4F64-81F0-70D878CD9B4F}">
      <dgm:prSet/>
      <dgm:spPr/>
      <dgm:t>
        <a:bodyPr/>
        <a:lstStyle/>
        <a:p>
          <a:endParaRPr lang="en-US"/>
        </a:p>
      </dgm:t>
    </dgm:pt>
    <dgm:pt modelId="{586F812F-34CF-491A-BA0C-1A1BE683DB06}" type="pres">
      <dgm:prSet presAssocID="{10D1F490-9E6B-4800-A7FE-24D814F0EA44}" presName="root" presStyleCnt="0">
        <dgm:presLayoutVars>
          <dgm:dir/>
          <dgm:resizeHandles val="exact"/>
        </dgm:presLayoutVars>
      </dgm:prSet>
      <dgm:spPr/>
    </dgm:pt>
    <dgm:pt modelId="{239DD4C7-346E-4730-870F-B987A953D27A}" type="pres">
      <dgm:prSet presAssocID="{26FE80CF-A674-4610-8559-05CD5F04E109}" presName="compNode" presStyleCnt="0"/>
      <dgm:spPr/>
    </dgm:pt>
    <dgm:pt modelId="{5918349A-59E6-4DDF-B171-67FB8FF181B8}" type="pres">
      <dgm:prSet presAssocID="{26FE80CF-A674-4610-8559-05CD5F04E1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ent and Child"/>
        </a:ext>
      </dgm:extLst>
    </dgm:pt>
    <dgm:pt modelId="{0EFCC0EC-DE4C-4950-86DE-537C17E53F83}" type="pres">
      <dgm:prSet presAssocID="{26FE80CF-A674-4610-8559-05CD5F04E109}" presName="spaceRect" presStyleCnt="0"/>
      <dgm:spPr/>
    </dgm:pt>
    <dgm:pt modelId="{CC0524E2-B8CB-44D9-B032-296CE07BB6EB}" type="pres">
      <dgm:prSet presAssocID="{26FE80CF-A674-4610-8559-05CD5F04E109}" presName="textRect" presStyleLbl="revTx" presStyleIdx="0" presStyleCnt="2">
        <dgm:presLayoutVars>
          <dgm:chMax val="1"/>
          <dgm:chPref val="1"/>
        </dgm:presLayoutVars>
      </dgm:prSet>
      <dgm:spPr/>
    </dgm:pt>
    <dgm:pt modelId="{D9475093-E969-4610-A7EB-BFD6D471BB2E}" type="pres">
      <dgm:prSet presAssocID="{740573DC-99BE-4397-A597-9808A14AC369}" presName="sibTrans" presStyleCnt="0"/>
      <dgm:spPr/>
    </dgm:pt>
    <dgm:pt modelId="{113F6086-DBB4-4DD7-A971-0B1891D7B14F}" type="pres">
      <dgm:prSet presAssocID="{E5C6D273-8F4D-4B70-8CBA-43778B314180}" presName="compNode" presStyleCnt="0"/>
      <dgm:spPr/>
    </dgm:pt>
    <dgm:pt modelId="{38073A7A-7221-4731-B9E5-A2A2BA2C489B}" type="pres">
      <dgm:prSet presAssocID="{E5C6D273-8F4D-4B70-8CBA-43778B3141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1A21E87-780B-4C77-919A-CCC677F69BBF}" type="pres">
      <dgm:prSet presAssocID="{E5C6D273-8F4D-4B70-8CBA-43778B314180}" presName="spaceRect" presStyleCnt="0"/>
      <dgm:spPr/>
    </dgm:pt>
    <dgm:pt modelId="{670482E3-7CB3-4474-A2B3-46235C830625}" type="pres">
      <dgm:prSet presAssocID="{E5C6D273-8F4D-4B70-8CBA-43778B314180}" presName="textRect" presStyleLbl="revTx" presStyleIdx="1" presStyleCnt="2">
        <dgm:presLayoutVars>
          <dgm:chMax val="1"/>
          <dgm:chPref val="1"/>
        </dgm:presLayoutVars>
      </dgm:prSet>
      <dgm:spPr/>
    </dgm:pt>
  </dgm:ptLst>
  <dgm:cxnLst>
    <dgm:cxn modelId="{6E9DB63F-B7D9-415F-890F-1E6C4F9C2CC6}" type="presOf" srcId="{10D1F490-9E6B-4800-A7FE-24D814F0EA44}" destId="{586F812F-34CF-491A-BA0C-1A1BE683DB06}" srcOrd="0" destOrd="0" presId="urn:microsoft.com/office/officeart/2018/2/layout/IconLabelList"/>
    <dgm:cxn modelId="{446A244A-2930-48DD-BAD8-B11025C5D5AE}" type="presOf" srcId="{E5C6D273-8F4D-4B70-8CBA-43778B314180}" destId="{670482E3-7CB3-4474-A2B3-46235C830625}" srcOrd="0" destOrd="0" presId="urn:microsoft.com/office/officeart/2018/2/layout/IconLabelList"/>
    <dgm:cxn modelId="{CD6EFF5E-0672-4F64-81F0-70D878CD9B4F}" srcId="{10D1F490-9E6B-4800-A7FE-24D814F0EA44}" destId="{E5C6D273-8F4D-4B70-8CBA-43778B314180}" srcOrd="1" destOrd="0" parTransId="{1AFAE089-10F7-4240-9C2E-800FF43768C6}" sibTransId="{DBF339EC-B867-4E7E-BA2C-DC64F2B6F1B3}"/>
    <dgm:cxn modelId="{5D5B8490-7B8B-4A85-AFD3-E66F71AA6082}" type="presOf" srcId="{26FE80CF-A674-4610-8559-05CD5F04E109}" destId="{CC0524E2-B8CB-44D9-B032-296CE07BB6EB}" srcOrd="0" destOrd="0" presId="urn:microsoft.com/office/officeart/2018/2/layout/IconLabelList"/>
    <dgm:cxn modelId="{875271EC-0096-4BFB-B77F-0FA28D9F70FC}" srcId="{10D1F490-9E6B-4800-A7FE-24D814F0EA44}" destId="{26FE80CF-A674-4610-8559-05CD5F04E109}" srcOrd="0" destOrd="0" parTransId="{1EE331F2-56BD-4680-8401-50DC36F06BB8}" sibTransId="{740573DC-99BE-4397-A597-9808A14AC369}"/>
    <dgm:cxn modelId="{DA0E4E83-9AA0-4283-A3A1-DBCD8F487F84}" type="presParOf" srcId="{586F812F-34CF-491A-BA0C-1A1BE683DB06}" destId="{239DD4C7-346E-4730-870F-B987A953D27A}" srcOrd="0" destOrd="0" presId="urn:microsoft.com/office/officeart/2018/2/layout/IconLabelList"/>
    <dgm:cxn modelId="{A0A7BD46-79B0-408A-B9D5-2623D2E86B0C}" type="presParOf" srcId="{239DD4C7-346E-4730-870F-B987A953D27A}" destId="{5918349A-59E6-4DDF-B171-67FB8FF181B8}" srcOrd="0" destOrd="0" presId="urn:microsoft.com/office/officeart/2018/2/layout/IconLabelList"/>
    <dgm:cxn modelId="{5084E6EF-4780-4115-917F-38AD75733CD7}" type="presParOf" srcId="{239DD4C7-346E-4730-870F-B987A953D27A}" destId="{0EFCC0EC-DE4C-4950-86DE-537C17E53F83}" srcOrd="1" destOrd="0" presId="urn:microsoft.com/office/officeart/2018/2/layout/IconLabelList"/>
    <dgm:cxn modelId="{38FB525C-59A3-40A1-B8B3-AF638D14E1BB}" type="presParOf" srcId="{239DD4C7-346E-4730-870F-B987A953D27A}" destId="{CC0524E2-B8CB-44D9-B032-296CE07BB6EB}" srcOrd="2" destOrd="0" presId="urn:microsoft.com/office/officeart/2018/2/layout/IconLabelList"/>
    <dgm:cxn modelId="{B1B27250-D817-4304-A4FF-6BEE82CD71D6}" type="presParOf" srcId="{586F812F-34CF-491A-BA0C-1A1BE683DB06}" destId="{D9475093-E969-4610-A7EB-BFD6D471BB2E}" srcOrd="1" destOrd="0" presId="urn:microsoft.com/office/officeart/2018/2/layout/IconLabelList"/>
    <dgm:cxn modelId="{2D84D73A-E4ED-4DF5-B849-CBDFFBBAD288}" type="presParOf" srcId="{586F812F-34CF-491A-BA0C-1A1BE683DB06}" destId="{113F6086-DBB4-4DD7-A971-0B1891D7B14F}" srcOrd="2" destOrd="0" presId="urn:microsoft.com/office/officeart/2018/2/layout/IconLabelList"/>
    <dgm:cxn modelId="{34CA8030-5E71-4A1A-9EF4-4F4D064FF744}" type="presParOf" srcId="{113F6086-DBB4-4DD7-A971-0B1891D7B14F}" destId="{38073A7A-7221-4731-B9E5-A2A2BA2C489B}" srcOrd="0" destOrd="0" presId="urn:microsoft.com/office/officeart/2018/2/layout/IconLabelList"/>
    <dgm:cxn modelId="{66AEBB9E-DDCF-4AA7-BFB1-8E253988A4C3}" type="presParOf" srcId="{113F6086-DBB4-4DD7-A971-0B1891D7B14F}" destId="{71A21E87-780B-4C77-919A-CCC677F69BBF}" srcOrd="1" destOrd="0" presId="urn:microsoft.com/office/officeart/2018/2/layout/IconLabelList"/>
    <dgm:cxn modelId="{D1E5286A-F474-4867-91AD-5E62242AB4E9}" type="presParOf" srcId="{113F6086-DBB4-4DD7-A971-0B1891D7B14F}" destId="{670482E3-7CB3-4474-A2B3-46235C83062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A3FB1-8C29-4C04-8090-56470C1B74E4}" type="doc">
      <dgm:prSet loTypeId="urn:microsoft.com/office/officeart/2016/7/layout/LinearBlockProcessNumbered" loCatId="process" qsTypeId="urn:microsoft.com/office/officeart/2005/8/quickstyle/simple4" qsCatId="simple" csTypeId="urn:microsoft.com/office/officeart/2005/8/colors/accent1_2" csCatId="accent1" phldr="1"/>
      <dgm:spPr/>
      <dgm:t>
        <a:bodyPr/>
        <a:lstStyle/>
        <a:p>
          <a:endParaRPr lang="en-US"/>
        </a:p>
      </dgm:t>
    </dgm:pt>
    <dgm:pt modelId="{A46A8C85-8A9F-4CE0-82EA-5282D54D7543}">
      <dgm:prSet custT="1"/>
      <dgm:spPr/>
      <dgm:t>
        <a:bodyPr/>
        <a:lstStyle/>
        <a:p>
          <a:r>
            <a:rPr lang="en-US" sz="2000" dirty="0"/>
            <a:t>The first thing the foster parent should identify is their goal for the ISP.</a:t>
          </a:r>
        </a:p>
      </dgm:t>
    </dgm:pt>
    <dgm:pt modelId="{262CE513-65DA-41D0-B41F-59DF1F589B48}" type="parTrans" cxnId="{AE60D978-2416-4781-8396-6CFF3EAA334D}">
      <dgm:prSet/>
      <dgm:spPr/>
      <dgm:t>
        <a:bodyPr/>
        <a:lstStyle/>
        <a:p>
          <a:endParaRPr lang="en-US"/>
        </a:p>
      </dgm:t>
    </dgm:pt>
    <dgm:pt modelId="{7F7480EA-6B46-493C-984D-90DD58948E1B}" type="sibTrans" cxnId="{AE60D978-2416-4781-8396-6CFF3EAA334D}">
      <dgm:prSet phldrT="01" phldr="0"/>
      <dgm:spPr/>
      <dgm:t>
        <a:bodyPr/>
        <a:lstStyle/>
        <a:p>
          <a:r>
            <a:rPr lang="en-US" dirty="0"/>
            <a:t>01</a:t>
          </a:r>
        </a:p>
      </dgm:t>
    </dgm:pt>
    <dgm:pt modelId="{BF993756-C964-4F20-95DC-1480DF2CCE0F}">
      <dgm:prSet custT="1"/>
      <dgm:spPr/>
      <dgm:t>
        <a:bodyPr/>
        <a:lstStyle/>
        <a:p>
          <a:r>
            <a:rPr lang="en-US" sz="2000" dirty="0"/>
            <a:t>Each stakeholder will have their own goals for the ISP, so it is best to be prepared.</a:t>
          </a:r>
        </a:p>
      </dgm:t>
    </dgm:pt>
    <dgm:pt modelId="{170EF534-B039-40DD-84C0-0301B9CEC197}" type="parTrans" cxnId="{D4DF45E8-6C77-48F6-9874-706EDF81A195}">
      <dgm:prSet/>
      <dgm:spPr/>
      <dgm:t>
        <a:bodyPr/>
        <a:lstStyle/>
        <a:p>
          <a:endParaRPr lang="en-US"/>
        </a:p>
      </dgm:t>
    </dgm:pt>
    <dgm:pt modelId="{113FADBF-3DAE-49CB-81FF-3352A2DC941B}" type="sibTrans" cxnId="{D4DF45E8-6C77-48F6-9874-706EDF81A195}">
      <dgm:prSet phldrT="02" phldr="0"/>
      <dgm:spPr/>
      <dgm:t>
        <a:bodyPr/>
        <a:lstStyle/>
        <a:p>
          <a:r>
            <a:rPr lang="en-US"/>
            <a:t>02</a:t>
          </a:r>
        </a:p>
      </dgm:t>
    </dgm:pt>
    <dgm:pt modelId="{170B29CD-EAAE-40F9-B878-E70D0311585B}">
      <dgm:prSet custT="1"/>
      <dgm:spPr/>
      <dgm:t>
        <a:bodyPr/>
        <a:lstStyle/>
        <a:p>
          <a:r>
            <a:rPr lang="en-US" sz="1600" dirty="0"/>
            <a:t>Best practice is for the foster parents to put their goals in writing and distribute that document to all members of the ISP team, this document is called the ISP Agenda Letter.</a:t>
          </a:r>
        </a:p>
      </dgm:t>
    </dgm:pt>
    <dgm:pt modelId="{AE33F442-B945-4F98-A993-33D52F9F6F22}" type="parTrans" cxnId="{DDD23F72-643E-45F6-8DFC-E043E3EF8550}">
      <dgm:prSet/>
      <dgm:spPr/>
      <dgm:t>
        <a:bodyPr/>
        <a:lstStyle/>
        <a:p>
          <a:endParaRPr lang="en-US"/>
        </a:p>
      </dgm:t>
    </dgm:pt>
    <dgm:pt modelId="{5D2D29F9-ED38-479E-96C0-7B11044FF373}" type="sibTrans" cxnId="{DDD23F72-643E-45F6-8DFC-E043E3EF8550}">
      <dgm:prSet phldrT="03" phldr="0"/>
      <dgm:spPr/>
      <dgm:t>
        <a:bodyPr/>
        <a:lstStyle/>
        <a:p>
          <a:r>
            <a:rPr lang="en-US"/>
            <a:t>03</a:t>
          </a:r>
          <a:endParaRPr lang="en-US" dirty="0"/>
        </a:p>
      </dgm:t>
    </dgm:pt>
    <dgm:pt modelId="{8916955B-B031-489D-9B2B-EE27F7679669}">
      <dgm:prSet custT="1"/>
      <dgm:spPr/>
      <dgm:t>
        <a:bodyPr/>
        <a:lstStyle/>
        <a:p>
          <a:r>
            <a:rPr lang="en-US" sz="1800" dirty="0"/>
            <a:t>The Agenda Letter should not be longer than one page and usually contain three or less items.</a:t>
          </a:r>
        </a:p>
      </dgm:t>
    </dgm:pt>
    <dgm:pt modelId="{86B5ED64-78EC-4827-9F37-8FF90327BBC8}" type="parTrans" cxnId="{3690E52D-44E0-4957-A698-892D678FC47D}">
      <dgm:prSet/>
      <dgm:spPr/>
      <dgm:t>
        <a:bodyPr/>
        <a:lstStyle/>
        <a:p>
          <a:endParaRPr lang="en-US"/>
        </a:p>
      </dgm:t>
    </dgm:pt>
    <dgm:pt modelId="{4BDFE513-AF05-4F4A-BEF5-6F2B92022D14}" type="sibTrans" cxnId="{3690E52D-44E0-4957-A698-892D678FC47D}">
      <dgm:prSet phldrT="04" phldr="0"/>
      <dgm:spPr/>
      <dgm:t>
        <a:bodyPr/>
        <a:lstStyle/>
        <a:p>
          <a:r>
            <a:rPr lang="en-US"/>
            <a:t>04</a:t>
          </a:r>
        </a:p>
      </dgm:t>
    </dgm:pt>
    <dgm:pt modelId="{FA54FA15-1B25-094E-BF5A-57FD809786EF}" type="pres">
      <dgm:prSet presAssocID="{00FA3FB1-8C29-4C04-8090-56470C1B74E4}" presName="Name0" presStyleCnt="0">
        <dgm:presLayoutVars>
          <dgm:animLvl val="lvl"/>
          <dgm:resizeHandles val="exact"/>
        </dgm:presLayoutVars>
      </dgm:prSet>
      <dgm:spPr/>
    </dgm:pt>
    <dgm:pt modelId="{F2BA3989-7A45-7A4E-811E-0D9FCFC77DB0}" type="pres">
      <dgm:prSet presAssocID="{A46A8C85-8A9F-4CE0-82EA-5282D54D7543}" presName="compositeNode" presStyleCnt="0">
        <dgm:presLayoutVars>
          <dgm:bulletEnabled val="1"/>
        </dgm:presLayoutVars>
      </dgm:prSet>
      <dgm:spPr/>
    </dgm:pt>
    <dgm:pt modelId="{B5DCC013-FD1F-3245-BD6F-75CF4D809406}" type="pres">
      <dgm:prSet presAssocID="{A46A8C85-8A9F-4CE0-82EA-5282D54D7543}" presName="bgRect" presStyleLbl="alignNode1" presStyleIdx="0" presStyleCnt="4" custScaleY="132347" custLinFactNeighborX="-532" custLinFactNeighborY="0"/>
      <dgm:spPr/>
    </dgm:pt>
    <dgm:pt modelId="{4C44BF86-61B6-B74D-A247-D779BD35A16B}" type="pres">
      <dgm:prSet presAssocID="{7F7480EA-6B46-493C-984D-90DD58948E1B}" presName="sibTransNodeRect" presStyleLbl="alignNode1" presStyleIdx="0" presStyleCnt="4">
        <dgm:presLayoutVars>
          <dgm:chMax val="0"/>
          <dgm:bulletEnabled val="1"/>
        </dgm:presLayoutVars>
      </dgm:prSet>
      <dgm:spPr/>
    </dgm:pt>
    <dgm:pt modelId="{06FC6C57-6BA9-3747-BAB0-4FFCC3EB1BD3}" type="pres">
      <dgm:prSet presAssocID="{A46A8C85-8A9F-4CE0-82EA-5282D54D7543}" presName="nodeRect" presStyleLbl="alignNode1" presStyleIdx="0" presStyleCnt="4">
        <dgm:presLayoutVars>
          <dgm:bulletEnabled val="1"/>
        </dgm:presLayoutVars>
      </dgm:prSet>
      <dgm:spPr/>
    </dgm:pt>
    <dgm:pt modelId="{2D58FBFD-CE33-B349-B9BD-D3666752DDD9}" type="pres">
      <dgm:prSet presAssocID="{7F7480EA-6B46-493C-984D-90DD58948E1B}" presName="sibTrans" presStyleCnt="0"/>
      <dgm:spPr/>
    </dgm:pt>
    <dgm:pt modelId="{6CCD7598-D052-6548-BE61-A6ECDB7DD2A7}" type="pres">
      <dgm:prSet presAssocID="{BF993756-C964-4F20-95DC-1480DF2CCE0F}" presName="compositeNode" presStyleCnt="0">
        <dgm:presLayoutVars>
          <dgm:bulletEnabled val="1"/>
        </dgm:presLayoutVars>
      </dgm:prSet>
      <dgm:spPr/>
    </dgm:pt>
    <dgm:pt modelId="{946877A2-F586-9C42-B26D-384FE255D690}" type="pres">
      <dgm:prSet presAssocID="{BF993756-C964-4F20-95DC-1480DF2CCE0F}" presName="bgRect" presStyleLbl="alignNode1" presStyleIdx="1" presStyleCnt="4" custScaleY="132347"/>
      <dgm:spPr/>
    </dgm:pt>
    <dgm:pt modelId="{42643D9E-057C-8F4D-83D5-9E509CA62A9E}" type="pres">
      <dgm:prSet presAssocID="{113FADBF-3DAE-49CB-81FF-3352A2DC941B}" presName="sibTransNodeRect" presStyleLbl="alignNode1" presStyleIdx="1" presStyleCnt="4">
        <dgm:presLayoutVars>
          <dgm:chMax val="0"/>
          <dgm:bulletEnabled val="1"/>
        </dgm:presLayoutVars>
      </dgm:prSet>
      <dgm:spPr/>
    </dgm:pt>
    <dgm:pt modelId="{1E394B6B-B510-FA4C-976E-4E7C8ABAC809}" type="pres">
      <dgm:prSet presAssocID="{BF993756-C964-4F20-95DC-1480DF2CCE0F}" presName="nodeRect" presStyleLbl="alignNode1" presStyleIdx="1" presStyleCnt="4">
        <dgm:presLayoutVars>
          <dgm:bulletEnabled val="1"/>
        </dgm:presLayoutVars>
      </dgm:prSet>
      <dgm:spPr/>
    </dgm:pt>
    <dgm:pt modelId="{938396D2-D818-324D-BFD1-AF926CBE7FC5}" type="pres">
      <dgm:prSet presAssocID="{113FADBF-3DAE-49CB-81FF-3352A2DC941B}" presName="sibTrans" presStyleCnt="0"/>
      <dgm:spPr/>
    </dgm:pt>
    <dgm:pt modelId="{A70025EC-9FF9-174D-BF53-9C96819214F7}" type="pres">
      <dgm:prSet presAssocID="{170B29CD-EAAE-40F9-B878-E70D0311585B}" presName="compositeNode" presStyleCnt="0">
        <dgm:presLayoutVars>
          <dgm:bulletEnabled val="1"/>
        </dgm:presLayoutVars>
      </dgm:prSet>
      <dgm:spPr/>
    </dgm:pt>
    <dgm:pt modelId="{A136A084-E3E1-694B-96D3-6EEDEA5B9543}" type="pres">
      <dgm:prSet presAssocID="{170B29CD-EAAE-40F9-B878-E70D0311585B}" presName="bgRect" presStyleLbl="alignNode1" presStyleIdx="2" presStyleCnt="4" custScaleX="103555" custScaleY="132209"/>
      <dgm:spPr/>
    </dgm:pt>
    <dgm:pt modelId="{75870EED-1100-154F-93EF-B04EECD4FD82}" type="pres">
      <dgm:prSet presAssocID="{5D2D29F9-ED38-479E-96C0-7B11044FF373}" presName="sibTransNodeRect" presStyleLbl="alignNode1" presStyleIdx="2" presStyleCnt="4">
        <dgm:presLayoutVars>
          <dgm:chMax val="0"/>
          <dgm:bulletEnabled val="1"/>
        </dgm:presLayoutVars>
      </dgm:prSet>
      <dgm:spPr/>
    </dgm:pt>
    <dgm:pt modelId="{E82D848A-53C6-CB40-B0D0-C7623E3BD908}" type="pres">
      <dgm:prSet presAssocID="{170B29CD-EAAE-40F9-B878-E70D0311585B}" presName="nodeRect" presStyleLbl="alignNode1" presStyleIdx="2" presStyleCnt="4">
        <dgm:presLayoutVars>
          <dgm:bulletEnabled val="1"/>
        </dgm:presLayoutVars>
      </dgm:prSet>
      <dgm:spPr/>
    </dgm:pt>
    <dgm:pt modelId="{9BA2CE66-EBDB-A746-A039-F853F2CF5B91}" type="pres">
      <dgm:prSet presAssocID="{5D2D29F9-ED38-479E-96C0-7B11044FF373}" presName="sibTrans" presStyleCnt="0"/>
      <dgm:spPr/>
    </dgm:pt>
    <dgm:pt modelId="{851EA52A-2736-8148-88E7-981ABB8419BA}" type="pres">
      <dgm:prSet presAssocID="{8916955B-B031-489D-9B2B-EE27F7679669}" presName="compositeNode" presStyleCnt="0">
        <dgm:presLayoutVars>
          <dgm:bulletEnabled val="1"/>
        </dgm:presLayoutVars>
      </dgm:prSet>
      <dgm:spPr/>
    </dgm:pt>
    <dgm:pt modelId="{D3EF4547-C090-684F-A32E-1E0535A03352}" type="pres">
      <dgm:prSet presAssocID="{8916955B-B031-489D-9B2B-EE27F7679669}" presName="bgRect" presStyleLbl="alignNode1" presStyleIdx="3" presStyleCnt="4" custScaleX="100128" custScaleY="132347"/>
      <dgm:spPr/>
    </dgm:pt>
    <dgm:pt modelId="{DD928098-897A-AB4F-B532-B459BCBEDDE7}" type="pres">
      <dgm:prSet presAssocID="{4BDFE513-AF05-4F4A-BEF5-6F2B92022D14}" presName="sibTransNodeRect" presStyleLbl="alignNode1" presStyleIdx="3" presStyleCnt="4">
        <dgm:presLayoutVars>
          <dgm:chMax val="0"/>
          <dgm:bulletEnabled val="1"/>
        </dgm:presLayoutVars>
      </dgm:prSet>
      <dgm:spPr/>
    </dgm:pt>
    <dgm:pt modelId="{ABF9A329-06DB-D84B-A4A7-CBD3FFE929F1}" type="pres">
      <dgm:prSet presAssocID="{8916955B-B031-489D-9B2B-EE27F7679669}" presName="nodeRect" presStyleLbl="alignNode1" presStyleIdx="3" presStyleCnt="4">
        <dgm:presLayoutVars>
          <dgm:bulletEnabled val="1"/>
        </dgm:presLayoutVars>
      </dgm:prSet>
      <dgm:spPr/>
    </dgm:pt>
  </dgm:ptLst>
  <dgm:cxnLst>
    <dgm:cxn modelId="{810CCE08-3E93-A84D-8A4F-37AF862712CB}" type="presOf" srcId="{8916955B-B031-489D-9B2B-EE27F7679669}" destId="{D3EF4547-C090-684F-A32E-1E0535A03352}" srcOrd="0" destOrd="0" presId="urn:microsoft.com/office/officeart/2016/7/layout/LinearBlockProcessNumbered"/>
    <dgm:cxn modelId="{5D1C1214-31A1-DE41-AEB3-248C44E13BA5}" type="presOf" srcId="{170B29CD-EAAE-40F9-B878-E70D0311585B}" destId="{E82D848A-53C6-CB40-B0D0-C7623E3BD908}" srcOrd="1" destOrd="0" presId="urn:microsoft.com/office/officeart/2016/7/layout/LinearBlockProcessNumbered"/>
    <dgm:cxn modelId="{97C9EB1E-7A1B-8244-878D-AF42A3BC37C8}" type="presOf" srcId="{7F7480EA-6B46-493C-984D-90DD58948E1B}" destId="{4C44BF86-61B6-B74D-A247-D779BD35A16B}" srcOrd="0" destOrd="0" presId="urn:microsoft.com/office/officeart/2016/7/layout/LinearBlockProcessNumbered"/>
    <dgm:cxn modelId="{74127B2C-FC35-C94C-A958-53A2E8F556A8}" type="presOf" srcId="{BF993756-C964-4F20-95DC-1480DF2CCE0F}" destId="{946877A2-F586-9C42-B26D-384FE255D690}" srcOrd="0" destOrd="0" presId="urn:microsoft.com/office/officeart/2016/7/layout/LinearBlockProcessNumbered"/>
    <dgm:cxn modelId="{3690E52D-44E0-4957-A698-892D678FC47D}" srcId="{00FA3FB1-8C29-4C04-8090-56470C1B74E4}" destId="{8916955B-B031-489D-9B2B-EE27F7679669}" srcOrd="3" destOrd="0" parTransId="{86B5ED64-78EC-4827-9F37-8FF90327BBC8}" sibTransId="{4BDFE513-AF05-4F4A-BEF5-6F2B92022D14}"/>
    <dgm:cxn modelId="{BF359745-B907-E54E-938E-1645F5665241}" type="presOf" srcId="{BF993756-C964-4F20-95DC-1480DF2CCE0F}" destId="{1E394B6B-B510-FA4C-976E-4E7C8ABAC809}" srcOrd="1" destOrd="0" presId="urn:microsoft.com/office/officeart/2016/7/layout/LinearBlockProcessNumbered"/>
    <dgm:cxn modelId="{937D9369-7A61-2041-9FAE-A2B17CE14966}" type="presOf" srcId="{8916955B-B031-489D-9B2B-EE27F7679669}" destId="{ABF9A329-06DB-D84B-A4A7-CBD3FFE929F1}" srcOrd="1" destOrd="0" presId="urn:microsoft.com/office/officeart/2016/7/layout/LinearBlockProcessNumbered"/>
    <dgm:cxn modelId="{D8872D6C-8B9F-7A44-8C2E-A79C55B88CBE}" type="presOf" srcId="{A46A8C85-8A9F-4CE0-82EA-5282D54D7543}" destId="{06FC6C57-6BA9-3747-BAB0-4FFCC3EB1BD3}" srcOrd="1" destOrd="0" presId="urn:microsoft.com/office/officeart/2016/7/layout/LinearBlockProcessNumbered"/>
    <dgm:cxn modelId="{DDD23F72-643E-45F6-8DFC-E043E3EF8550}" srcId="{00FA3FB1-8C29-4C04-8090-56470C1B74E4}" destId="{170B29CD-EAAE-40F9-B878-E70D0311585B}" srcOrd="2" destOrd="0" parTransId="{AE33F442-B945-4F98-A993-33D52F9F6F22}" sibTransId="{5D2D29F9-ED38-479E-96C0-7B11044FF373}"/>
    <dgm:cxn modelId="{AE60D978-2416-4781-8396-6CFF3EAA334D}" srcId="{00FA3FB1-8C29-4C04-8090-56470C1B74E4}" destId="{A46A8C85-8A9F-4CE0-82EA-5282D54D7543}" srcOrd="0" destOrd="0" parTransId="{262CE513-65DA-41D0-B41F-59DF1F589B48}" sibTransId="{7F7480EA-6B46-493C-984D-90DD58948E1B}"/>
    <dgm:cxn modelId="{A31314A4-CF08-DE43-A971-178A5F86BD0E}" type="presOf" srcId="{5D2D29F9-ED38-479E-96C0-7B11044FF373}" destId="{75870EED-1100-154F-93EF-B04EECD4FD82}" srcOrd="0" destOrd="0" presId="urn:microsoft.com/office/officeart/2016/7/layout/LinearBlockProcessNumbered"/>
    <dgm:cxn modelId="{2FD3E0AD-1A74-264B-BD54-97ABA948B183}" type="presOf" srcId="{A46A8C85-8A9F-4CE0-82EA-5282D54D7543}" destId="{B5DCC013-FD1F-3245-BD6F-75CF4D809406}" srcOrd="0" destOrd="0" presId="urn:microsoft.com/office/officeart/2016/7/layout/LinearBlockProcessNumbered"/>
    <dgm:cxn modelId="{B20BCEB7-C29C-5E45-B20E-5EE61FD055E2}" type="presOf" srcId="{00FA3FB1-8C29-4C04-8090-56470C1B74E4}" destId="{FA54FA15-1B25-094E-BF5A-57FD809786EF}" srcOrd="0" destOrd="0" presId="urn:microsoft.com/office/officeart/2016/7/layout/LinearBlockProcessNumbered"/>
    <dgm:cxn modelId="{F41668C7-EB28-204D-B08F-D9450536B53B}" type="presOf" srcId="{113FADBF-3DAE-49CB-81FF-3352A2DC941B}" destId="{42643D9E-057C-8F4D-83D5-9E509CA62A9E}" srcOrd="0" destOrd="0" presId="urn:microsoft.com/office/officeart/2016/7/layout/LinearBlockProcessNumbered"/>
    <dgm:cxn modelId="{7F5763DA-4F86-D24D-91C2-7AC1AB57A7DD}" type="presOf" srcId="{4BDFE513-AF05-4F4A-BEF5-6F2B92022D14}" destId="{DD928098-897A-AB4F-B532-B459BCBEDDE7}" srcOrd="0" destOrd="0" presId="urn:microsoft.com/office/officeart/2016/7/layout/LinearBlockProcessNumbered"/>
    <dgm:cxn modelId="{D4DF45E8-6C77-48F6-9874-706EDF81A195}" srcId="{00FA3FB1-8C29-4C04-8090-56470C1B74E4}" destId="{BF993756-C964-4F20-95DC-1480DF2CCE0F}" srcOrd="1" destOrd="0" parTransId="{170EF534-B039-40DD-84C0-0301B9CEC197}" sibTransId="{113FADBF-3DAE-49CB-81FF-3352A2DC941B}"/>
    <dgm:cxn modelId="{3F22D3F8-4486-D347-BF4D-08BB33291D63}" type="presOf" srcId="{170B29CD-EAAE-40F9-B878-E70D0311585B}" destId="{A136A084-E3E1-694B-96D3-6EEDEA5B9543}" srcOrd="0" destOrd="0" presId="urn:microsoft.com/office/officeart/2016/7/layout/LinearBlockProcessNumbered"/>
    <dgm:cxn modelId="{B5F797F3-4C36-4E48-915C-2DCBC0824F62}" type="presParOf" srcId="{FA54FA15-1B25-094E-BF5A-57FD809786EF}" destId="{F2BA3989-7A45-7A4E-811E-0D9FCFC77DB0}" srcOrd="0" destOrd="0" presId="urn:microsoft.com/office/officeart/2016/7/layout/LinearBlockProcessNumbered"/>
    <dgm:cxn modelId="{64BBA97F-6B14-A547-904F-49CA866014C2}" type="presParOf" srcId="{F2BA3989-7A45-7A4E-811E-0D9FCFC77DB0}" destId="{B5DCC013-FD1F-3245-BD6F-75CF4D809406}" srcOrd="0" destOrd="0" presId="urn:microsoft.com/office/officeart/2016/7/layout/LinearBlockProcessNumbered"/>
    <dgm:cxn modelId="{F3444CC9-48F4-294C-B57F-16A2152C39A9}" type="presParOf" srcId="{F2BA3989-7A45-7A4E-811E-0D9FCFC77DB0}" destId="{4C44BF86-61B6-B74D-A247-D779BD35A16B}" srcOrd="1" destOrd="0" presId="urn:microsoft.com/office/officeart/2016/7/layout/LinearBlockProcessNumbered"/>
    <dgm:cxn modelId="{3234C735-7F4D-E147-A829-713EA69C4B3C}" type="presParOf" srcId="{F2BA3989-7A45-7A4E-811E-0D9FCFC77DB0}" destId="{06FC6C57-6BA9-3747-BAB0-4FFCC3EB1BD3}" srcOrd="2" destOrd="0" presId="urn:microsoft.com/office/officeart/2016/7/layout/LinearBlockProcessNumbered"/>
    <dgm:cxn modelId="{704B29B6-1C35-5246-BFDF-F1070A3D88C3}" type="presParOf" srcId="{FA54FA15-1B25-094E-BF5A-57FD809786EF}" destId="{2D58FBFD-CE33-B349-B9BD-D3666752DDD9}" srcOrd="1" destOrd="0" presId="urn:microsoft.com/office/officeart/2016/7/layout/LinearBlockProcessNumbered"/>
    <dgm:cxn modelId="{C46E8AA6-965C-3B49-98B9-9962B096CBC3}" type="presParOf" srcId="{FA54FA15-1B25-094E-BF5A-57FD809786EF}" destId="{6CCD7598-D052-6548-BE61-A6ECDB7DD2A7}" srcOrd="2" destOrd="0" presId="urn:microsoft.com/office/officeart/2016/7/layout/LinearBlockProcessNumbered"/>
    <dgm:cxn modelId="{90F955D1-BB5F-0F41-A25B-A1D1138428B6}" type="presParOf" srcId="{6CCD7598-D052-6548-BE61-A6ECDB7DD2A7}" destId="{946877A2-F586-9C42-B26D-384FE255D690}" srcOrd="0" destOrd="0" presId="urn:microsoft.com/office/officeart/2016/7/layout/LinearBlockProcessNumbered"/>
    <dgm:cxn modelId="{AC297195-F77B-0048-ADED-CFAE2BAD569B}" type="presParOf" srcId="{6CCD7598-D052-6548-BE61-A6ECDB7DD2A7}" destId="{42643D9E-057C-8F4D-83D5-9E509CA62A9E}" srcOrd="1" destOrd="0" presId="urn:microsoft.com/office/officeart/2016/7/layout/LinearBlockProcessNumbered"/>
    <dgm:cxn modelId="{3E8EBA94-831F-344F-ADA3-CA801809583A}" type="presParOf" srcId="{6CCD7598-D052-6548-BE61-A6ECDB7DD2A7}" destId="{1E394B6B-B510-FA4C-976E-4E7C8ABAC809}" srcOrd="2" destOrd="0" presId="urn:microsoft.com/office/officeart/2016/7/layout/LinearBlockProcessNumbered"/>
    <dgm:cxn modelId="{A3EFF0B4-20B2-8342-8BB6-8F6EF8CA9DCD}" type="presParOf" srcId="{FA54FA15-1B25-094E-BF5A-57FD809786EF}" destId="{938396D2-D818-324D-BFD1-AF926CBE7FC5}" srcOrd="3" destOrd="0" presId="urn:microsoft.com/office/officeart/2016/7/layout/LinearBlockProcessNumbered"/>
    <dgm:cxn modelId="{E1515943-C5C9-3B4D-BF3C-AC8997BFF130}" type="presParOf" srcId="{FA54FA15-1B25-094E-BF5A-57FD809786EF}" destId="{A70025EC-9FF9-174D-BF53-9C96819214F7}" srcOrd="4" destOrd="0" presId="urn:microsoft.com/office/officeart/2016/7/layout/LinearBlockProcessNumbered"/>
    <dgm:cxn modelId="{C94760F6-4E6E-4343-B492-DCBAB308A2FE}" type="presParOf" srcId="{A70025EC-9FF9-174D-BF53-9C96819214F7}" destId="{A136A084-E3E1-694B-96D3-6EEDEA5B9543}" srcOrd="0" destOrd="0" presId="urn:microsoft.com/office/officeart/2016/7/layout/LinearBlockProcessNumbered"/>
    <dgm:cxn modelId="{43EC3815-4E5E-3E40-BDC6-B8E9BC30F54F}" type="presParOf" srcId="{A70025EC-9FF9-174D-BF53-9C96819214F7}" destId="{75870EED-1100-154F-93EF-B04EECD4FD82}" srcOrd="1" destOrd="0" presId="urn:microsoft.com/office/officeart/2016/7/layout/LinearBlockProcessNumbered"/>
    <dgm:cxn modelId="{48AD6623-3FA1-1F4B-8795-D53D477B526D}" type="presParOf" srcId="{A70025EC-9FF9-174D-BF53-9C96819214F7}" destId="{E82D848A-53C6-CB40-B0D0-C7623E3BD908}" srcOrd="2" destOrd="0" presId="urn:microsoft.com/office/officeart/2016/7/layout/LinearBlockProcessNumbered"/>
    <dgm:cxn modelId="{80B0291A-61B4-DB46-BAC9-09F6768D53AD}" type="presParOf" srcId="{FA54FA15-1B25-094E-BF5A-57FD809786EF}" destId="{9BA2CE66-EBDB-A746-A039-F853F2CF5B91}" srcOrd="5" destOrd="0" presId="urn:microsoft.com/office/officeart/2016/7/layout/LinearBlockProcessNumbered"/>
    <dgm:cxn modelId="{DCA4DC52-B395-F744-93EF-87F244C5A410}" type="presParOf" srcId="{FA54FA15-1B25-094E-BF5A-57FD809786EF}" destId="{851EA52A-2736-8148-88E7-981ABB8419BA}" srcOrd="6" destOrd="0" presId="urn:microsoft.com/office/officeart/2016/7/layout/LinearBlockProcessNumbered"/>
    <dgm:cxn modelId="{CBAF7E4A-527A-2648-985D-29FAEF7053F5}" type="presParOf" srcId="{851EA52A-2736-8148-88E7-981ABB8419BA}" destId="{D3EF4547-C090-684F-A32E-1E0535A03352}" srcOrd="0" destOrd="0" presId="urn:microsoft.com/office/officeart/2016/7/layout/LinearBlockProcessNumbered"/>
    <dgm:cxn modelId="{CF330067-5622-FE4F-A730-F87BEDE70331}" type="presParOf" srcId="{851EA52A-2736-8148-88E7-981ABB8419BA}" destId="{DD928098-897A-AB4F-B532-B459BCBEDDE7}" srcOrd="1" destOrd="0" presId="urn:microsoft.com/office/officeart/2016/7/layout/LinearBlockProcessNumbered"/>
    <dgm:cxn modelId="{EBB4085F-24B4-C54C-9F98-F69BB699C551}" type="presParOf" srcId="{851EA52A-2736-8148-88E7-981ABB8419BA}" destId="{ABF9A329-06DB-D84B-A4A7-CBD3FFE929F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88DD8-D1A1-4B41-97CA-708D475AD5F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BD411C1-F4F5-4DCD-92DF-7186D68D72E9}">
      <dgm:prSet custT="1"/>
      <dgm:spPr/>
      <dgm:t>
        <a:bodyPr/>
        <a:lstStyle/>
        <a:p>
          <a:pPr>
            <a:lnSpc>
              <a:spcPct val="100000"/>
            </a:lnSpc>
          </a:pPr>
          <a:r>
            <a:rPr lang="en-US" sz="2400" dirty="0">
              <a:latin typeface="Corbel" panose="020B0503020204020204" pitchFamily="34" charset="0"/>
            </a:rPr>
            <a:t>Plan to arrive at least 20 minutes early for the ISP meeting.</a:t>
          </a:r>
        </a:p>
      </dgm:t>
    </dgm:pt>
    <dgm:pt modelId="{12135E2E-4F4A-467A-8288-11579D7DD90A}" type="parTrans" cxnId="{F609371F-CB37-459A-8655-BD0671D73A76}">
      <dgm:prSet/>
      <dgm:spPr/>
      <dgm:t>
        <a:bodyPr/>
        <a:lstStyle/>
        <a:p>
          <a:endParaRPr lang="en-US"/>
        </a:p>
      </dgm:t>
    </dgm:pt>
    <dgm:pt modelId="{19998B64-0BC8-4359-A6DF-396B6F6AF737}" type="sibTrans" cxnId="{F609371F-CB37-459A-8655-BD0671D73A76}">
      <dgm:prSet/>
      <dgm:spPr/>
      <dgm:t>
        <a:bodyPr/>
        <a:lstStyle/>
        <a:p>
          <a:endParaRPr lang="en-US"/>
        </a:p>
      </dgm:t>
    </dgm:pt>
    <dgm:pt modelId="{3458D25F-FE9F-4AD7-9E3E-1FD42420C365}">
      <dgm:prSet custT="1"/>
      <dgm:spPr/>
      <dgm:t>
        <a:bodyPr/>
        <a:lstStyle/>
        <a:p>
          <a:pPr>
            <a:lnSpc>
              <a:spcPct val="100000"/>
            </a:lnSpc>
          </a:pPr>
          <a:r>
            <a:rPr lang="en-US" sz="2000" dirty="0">
              <a:latin typeface="Corbel" panose="020B0503020204020204" pitchFamily="34" charset="0"/>
            </a:rPr>
            <a:t>Pass out your ISP Agenda Letter at some point prior to the commencement of the meeting and ask if the team can talk through each point.</a:t>
          </a:r>
        </a:p>
      </dgm:t>
    </dgm:pt>
    <dgm:pt modelId="{A5C24DFE-46BA-4401-B1F7-3FCAA3A61A90}" type="parTrans" cxnId="{D2CE8E57-F1AF-43D4-A94D-4E707B203784}">
      <dgm:prSet/>
      <dgm:spPr/>
      <dgm:t>
        <a:bodyPr/>
        <a:lstStyle/>
        <a:p>
          <a:endParaRPr lang="en-US"/>
        </a:p>
      </dgm:t>
    </dgm:pt>
    <dgm:pt modelId="{563E21E3-7F82-433F-8BD8-95523578BAD3}" type="sibTrans" cxnId="{D2CE8E57-F1AF-43D4-A94D-4E707B203784}">
      <dgm:prSet/>
      <dgm:spPr/>
      <dgm:t>
        <a:bodyPr/>
        <a:lstStyle/>
        <a:p>
          <a:endParaRPr lang="en-US"/>
        </a:p>
      </dgm:t>
    </dgm:pt>
    <dgm:pt modelId="{AA7C2030-DB04-4752-B543-7F7D5FEC5F37}" type="pres">
      <dgm:prSet presAssocID="{43888DD8-D1A1-4B41-97CA-708D475AD5F4}" presName="root" presStyleCnt="0">
        <dgm:presLayoutVars>
          <dgm:dir/>
          <dgm:resizeHandles val="exact"/>
        </dgm:presLayoutVars>
      </dgm:prSet>
      <dgm:spPr/>
    </dgm:pt>
    <dgm:pt modelId="{AA57F6D7-516B-4EC7-9B27-F1BAF6E7C989}" type="pres">
      <dgm:prSet presAssocID="{0BD411C1-F4F5-4DCD-92DF-7186D68D72E9}" presName="compNode" presStyleCnt="0"/>
      <dgm:spPr/>
    </dgm:pt>
    <dgm:pt modelId="{F4E57F0D-990B-492F-BD09-3D36D42F6AC8}" type="pres">
      <dgm:prSet presAssocID="{0BD411C1-F4F5-4DCD-92DF-7186D68D72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A8A2F449-54AE-4453-9A4D-DAE4791E641D}" type="pres">
      <dgm:prSet presAssocID="{0BD411C1-F4F5-4DCD-92DF-7186D68D72E9}" presName="spaceRect" presStyleCnt="0"/>
      <dgm:spPr/>
    </dgm:pt>
    <dgm:pt modelId="{D000D347-1FE5-4152-94EA-0C2DDA37E6B3}" type="pres">
      <dgm:prSet presAssocID="{0BD411C1-F4F5-4DCD-92DF-7186D68D72E9}" presName="textRect" presStyleLbl="revTx" presStyleIdx="0" presStyleCnt="2">
        <dgm:presLayoutVars>
          <dgm:chMax val="1"/>
          <dgm:chPref val="1"/>
        </dgm:presLayoutVars>
      </dgm:prSet>
      <dgm:spPr/>
    </dgm:pt>
    <dgm:pt modelId="{D41744DD-807F-47A4-A541-85322AE299E4}" type="pres">
      <dgm:prSet presAssocID="{19998B64-0BC8-4359-A6DF-396B6F6AF737}" presName="sibTrans" presStyleCnt="0"/>
      <dgm:spPr/>
    </dgm:pt>
    <dgm:pt modelId="{D51D0F30-4C2F-49F2-B0C0-18192941999B}" type="pres">
      <dgm:prSet presAssocID="{3458D25F-FE9F-4AD7-9E3E-1FD42420C365}" presName="compNode" presStyleCnt="0"/>
      <dgm:spPr/>
    </dgm:pt>
    <dgm:pt modelId="{FD5327DD-2BE1-4640-850A-C43A9E584576}" type="pres">
      <dgm:prSet presAssocID="{3458D25F-FE9F-4AD7-9E3E-1FD42420C365}" presName="iconRect" presStyleLbl="node1" presStyleIdx="1" presStyleCnt="2" custLinFactNeighborX="-644" custLinFactNeighborY="74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D3181DE5-C47C-47FC-9D3F-A227E885E923}" type="pres">
      <dgm:prSet presAssocID="{3458D25F-FE9F-4AD7-9E3E-1FD42420C365}" presName="spaceRect" presStyleCnt="0"/>
      <dgm:spPr/>
    </dgm:pt>
    <dgm:pt modelId="{B55F38C1-8085-421C-9BE7-7FC04E7A2677}" type="pres">
      <dgm:prSet presAssocID="{3458D25F-FE9F-4AD7-9E3E-1FD42420C365}" presName="textRect" presStyleLbl="revTx" presStyleIdx="1" presStyleCnt="2" custScaleX="123919" custScaleY="108564" custLinFactNeighborX="3008" custLinFactNeighborY="-1051">
        <dgm:presLayoutVars>
          <dgm:chMax val="1"/>
          <dgm:chPref val="1"/>
        </dgm:presLayoutVars>
      </dgm:prSet>
      <dgm:spPr/>
    </dgm:pt>
  </dgm:ptLst>
  <dgm:cxnLst>
    <dgm:cxn modelId="{8E214114-ED31-4BC0-B891-03A485D57CFA}" type="presOf" srcId="{43888DD8-D1A1-4B41-97CA-708D475AD5F4}" destId="{AA7C2030-DB04-4752-B543-7F7D5FEC5F37}" srcOrd="0" destOrd="0" presId="urn:microsoft.com/office/officeart/2018/2/layout/IconLabelList"/>
    <dgm:cxn modelId="{43BF631E-2FA6-4F9F-9FAE-1ACAE9FFBF3C}" type="presOf" srcId="{3458D25F-FE9F-4AD7-9E3E-1FD42420C365}" destId="{B55F38C1-8085-421C-9BE7-7FC04E7A2677}" srcOrd="0" destOrd="0" presId="urn:microsoft.com/office/officeart/2018/2/layout/IconLabelList"/>
    <dgm:cxn modelId="{F609371F-CB37-459A-8655-BD0671D73A76}" srcId="{43888DD8-D1A1-4B41-97CA-708D475AD5F4}" destId="{0BD411C1-F4F5-4DCD-92DF-7186D68D72E9}" srcOrd="0" destOrd="0" parTransId="{12135E2E-4F4A-467A-8288-11579D7DD90A}" sibTransId="{19998B64-0BC8-4359-A6DF-396B6F6AF737}"/>
    <dgm:cxn modelId="{D2CE8E57-F1AF-43D4-A94D-4E707B203784}" srcId="{43888DD8-D1A1-4B41-97CA-708D475AD5F4}" destId="{3458D25F-FE9F-4AD7-9E3E-1FD42420C365}" srcOrd="1" destOrd="0" parTransId="{A5C24DFE-46BA-4401-B1F7-3FCAA3A61A90}" sibTransId="{563E21E3-7F82-433F-8BD8-95523578BAD3}"/>
    <dgm:cxn modelId="{D797207C-4E53-4A27-B7EB-0FDD9C3A9BAD}" type="presOf" srcId="{0BD411C1-F4F5-4DCD-92DF-7186D68D72E9}" destId="{D000D347-1FE5-4152-94EA-0C2DDA37E6B3}" srcOrd="0" destOrd="0" presId="urn:microsoft.com/office/officeart/2018/2/layout/IconLabelList"/>
    <dgm:cxn modelId="{F16C6AD6-C8D4-4B41-A838-B5FE752399DA}" type="presParOf" srcId="{AA7C2030-DB04-4752-B543-7F7D5FEC5F37}" destId="{AA57F6D7-516B-4EC7-9B27-F1BAF6E7C989}" srcOrd="0" destOrd="0" presId="urn:microsoft.com/office/officeart/2018/2/layout/IconLabelList"/>
    <dgm:cxn modelId="{55EA68B6-2073-4C2D-997E-5823A58C1142}" type="presParOf" srcId="{AA57F6D7-516B-4EC7-9B27-F1BAF6E7C989}" destId="{F4E57F0D-990B-492F-BD09-3D36D42F6AC8}" srcOrd="0" destOrd="0" presId="urn:microsoft.com/office/officeart/2018/2/layout/IconLabelList"/>
    <dgm:cxn modelId="{501F702E-C1A4-41AF-B119-198E5F48979C}" type="presParOf" srcId="{AA57F6D7-516B-4EC7-9B27-F1BAF6E7C989}" destId="{A8A2F449-54AE-4453-9A4D-DAE4791E641D}" srcOrd="1" destOrd="0" presId="urn:microsoft.com/office/officeart/2018/2/layout/IconLabelList"/>
    <dgm:cxn modelId="{1554DA89-5839-493F-BE9C-8C34F7309C5A}" type="presParOf" srcId="{AA57F6D7-516B-4EC7-9B27-F1BAF6E7C989}" destId="{D000D347-1FE5-4152-94EA-0C2DDA37E6B3}" srcOrd="2" destOrd="0" presId="urn:microsoft.com/office/officeart/2018/2/layout/IconLabelList"/>
    <dgm:cxn modelId="{95130BB0-D54F-419B-91EF-75C7F7EF1C35}" type="presParOf" srcId="{AA7C2030-DB04-4752-B543-7F7D5FEC5F37}" destId="{D41744DD-807F-47A4-A541-85322AE299E4}" srcOrd="1" destOrd="0" presId="urn:microsoft.com/office/officeart/2018/2/layout/IconLabelList"/>
    <dgm:cxn modelId="{620E37D7-9DD5-4C88-A2E0-4A557F5CE6C7}" type="presParOf" srcId="{AA7C2030-DB04-4752-B543-7F7D5FEC5F37}" destId="{D51D0F30-4C2F-49F2-B0C0-18192941999B}" srcOrd="2" destOrd="0" presId="urn:microsoft.com/office/officeart/2018/2/layout/IconLabelList"/>
    <dgm:cxn modelId="{FC018531-18DA-4627-8D5F-C32CDF59980E}" type="presParOf" srcId="{D51D0F30-4C2F-49F2-B0C0-18192941999B}" destId="{FD5327DD-2BE1-4640-850A-C43A9E584576}" srcOrd="0" destOrd="0" presId="urn:microsoft.com/office/officeart/2018/2/layout/IconLabelList"/>
    <dgm:cxn modelId="{E5489ABE-BECD-4822-8FFB-7FA67E63D2C2}" type="presParOf" srcId="{D51D0F30-4C2F-49F2-B0C0-18192941999B}" destId="{D3181DE5-C47C-47FC-9D3F-A227E885E923}" srcOrd="1" destOrd="0" presId="urn:microsoft.com/office/officeart/2018/2/layout/IconLabelList"/>
    <dgm:cxn modelId="{83B5DA59-2AA2-453B-81D6-9ADFB56ACBC4}" type="presParOf" srcId="{D51D0F30-4C2F-49F2-B0C0-18192941999B}" destId="{B55F38C1-8085-421C-9BE7-7FC04E7A267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19665-2ED8-418E-BFCD-238ED73783F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2F8A320-6503-4F15-82B0-F1E64CABC9CF}">
      <dgm:prSet custT="1"/>
      <dgm:spPr/>
      <dgm:t>
        <a:bodyPr/>
        <a:lstStyle/>
        <a:p>
          <a:pPr>
            <a:lnSpc>
              <a:spcPct val="100000"/>
            </a:lnSpc>
          </a:pPr>
          <a:r>
            <a:rPr lang="en-US" sz="2800" dirty="0">
              <a:latin typeface="Corbel" panose="020B0503020204020204" pitchFamily="34" charset="0"/>
            </a:rPr>
            <a:t>Keep your cool – maintain a calm and gentle demeanor.</a:t>
          </a:r>
        </a:p>
      </dgm:t>
    </dgm:pt>
    <dgm:pt modelId="{BBF10E0C-2CD4-431E-8C80-2ADB846939C6}" type="parTrans" cxnId="{DC4D02E5-61D4-4350-8C71-A72BD68B2A37}">
      <dgm:prSet/>
      <dgm:spPr/>
      <dgm:t>
        <a:bodyPr/>
        <a:lstStyle/>
        <a:p>
          <a:endParaRPr lang="en-US"/>
        </a:p>
      </dgm:t>
    </dgm:pt>
    <dgm:pt modelId="{3EBD4BA8-A63B-43CA-B3CE-C4E1D29654F9}" type="sibTrans" cxnId="{DC4D02E5-61D4-4350-8C71-A72BD68B2A37}">
      <dgm:prSet/>
      <dgm:spPr/>
      <dgm:t>
        <a:bodyPr/>
        <a:lstStyle/>
        <a:p>
          <a:pPr>
            <a:lnSpc>
              <a:spcPct val="100000"/>
            </a:lnSpc>
          </a:pPr>
          <a:endParaRPr lang="en-US"/>
        </a:p>
      </dgm:t>
    </dgm:pt>
    <dgm:pt modelId="{59C8135E-E474-4881-929B-5D620AC29A54}">
      <dgm:prSet custT="1"/>
      <dgm:spPr/>
      <dgm:t>
        <a:bodyPr/>
        <a:lstStyle/>
        <a:p>
          <a:pPr>
            <a:lnSpc>
              <a:spcPct val="100000"/>
            </a:lnSpc>
          </a:pPr>
          <a:r>
            <a:rPr lang="en-US" sz="2000" dirty="0">
              <a:latin typeface="Corbel" panose="020B0503020204020204" pitchFamily="34" charset="0"/>
            </a:rPr>
            <a:t>The only thing you can do during the ISP meeting is attempt to persuade, so anger will only harm your outcome.</a:t>
          </a:r>
        </a:p>
      </dgm:t>
    </dgm:pt>
    <dgm:pt modelId="{D58E97F2-5458-454E-975D-19B231F4B0D5}" type="parTrans" cxnId="{F9BF455D-1D0D-4A4D-94EF-4206C9531DE3}">
      <dgm:prSet/>
      <dgm:spPr/>
      <dgm:t>
        <a:bodyPr/>
        <a:lstStyle/>
        <a:p>
          <a:endParaRPr lang="en-US"/>
        </a:p>
      </dgm:t>
    </dgm:pt>
    <dgm:pt modelId="{63C021FF-8E01-4073-8E75-273DEE3FF568}" type="sibTrans" cxnId="{F9BF455D-1D0D-4A4D-94EF-4206C9531DE3}">
      <dgm:prSet/>
      <dgm:spPr/>
      <dgm:t>
        <a:bodyPr/>
        <a:lstStyle/>
        <a:p>
          <a:pPr>
            <a:lnSpc>
              <a:spcPct val="100000"/>
            </a:lnSpc>
          </a:pPr>
          <a:endParaRPr lang="en-US"/>
        </a:p>
      </dgm:t>
    </dgm:pt>
    <dgm:pt modelId="{0C761B5D-E419-42D4-A135-2C604D6D8718}">
      <dgm:prSet custT="1"/>
      <dgm:spPr/>
      <dgm:t>
        <a:bodyPr/>
        <a:lstStyle/>
        <a:p>
          <a:pPr>
            <a:lnSpc>
              <a:spcPct val="100000"/>
            </a:lnSpc>
          </a:pPr>
          <a:r>
            <a:rPr lang="en-US" sz="2000" dirty="0">
              <a:latin typeface="Corbel" panose="020B0503020204020204" pitchFamily="34" charset="0"/>
            </a:rPr>
            <a:t>If members do not concede to one of your goals it is okay there are other ways to advocate for your child.</a:t>
          </a:r>
        </a:p>
      </dgm:t>
    </dgm:pt>
    <dgm:pt modelId="{E334B6AE-9510-42F3-8808-743EE3AB3E61}" type="parTrans" cxnId="{987236B1-1ED4-4DE8-AE9A-D35B5B33CBD2}">
      <dgm:prSet/>
      <dgm:spPr/>
      <dgm:t>
        <a:bodyPr/>
        <a:lstStyle/>
        <a:p>
          <a:endParaRPr lang="en-US"/>
        </a:p>
      </dgm:t>
    </dgm:pt>
    <dgm:pt modelId="{DD8526A5-CCD5-4F63-A240-4BE1E206076F}" type="sibTrans" cxnId="{987236B1-1ED4-4DE8-AE9A-D35B5B33CBD2}">
      <dgm:prSet/>
      <dgm:spPr/>
      <dgm:t>
        <a:bodyPr/>
        <a:lstStyle/>
        <a:p>
          <a:pPr>
            <a:lnSpc>
              <a:spcPct val="100000"/>
            </a:lnSpc>
          </a:pPr>
          <a:endParaRPr lang="en-US"/>
        </a:p>
      </dgm:t>
    </dgm:pt>
    <dgm:pt modelId="{1437A7A3-17AF-430E-BCA1-8B57DA841E0E}">
      <dgm:prSet/>
      <dgm:spPr/>
      <dgm:t>
        <a:bodyPr/>
        <a:lstStyle/>
        <a:p>
          <a:pPr>
            <a:lnSpc>
              <a:spcPct val="100000"/>
            </a:lnSpc>
          </a:pPr>
          <a:r>
            <a:rPr lang="en-US" dirty="0">
              <a:latin typeface="Corbel" panose="020B0503020204020204" pitchFamily="34" charset="0"/>
            </a:rPr>
            <a:t>“A soft answer turns away wrath,” and “By patience a ruler is persuaded.”</a:t>
          </a:r>
        </a:p>
      </dgm:t>
    </dgm:pt>
    <dgm:pt modelId="{29F776C6-CC82-466C-BB54-27830AA302F6}" type="parTrans" cxnId="{77A92423-F6D8-4C8D-9AB3-F2961F40A0FA}">
      <dgm:prSet/>
      <dgm:spPr/>
      <dgm:t>
        <a:bodyPr/>
        <a:lstStyle/>
        <a:p>
          <a:endParaRPr lang="en-US"/>
        </a:p>
      </dgm:t>
    </dgm:pt>
    <dgm:pt modelId="{D593642E-2FB0-4630-B137-0B16D72F2450}" type="sibTrans" cxnId="{77A92423-F6D8-4C8D-9AB3-F2961F40A0FA}">
      <dgm:prSet/>
      <dgm:spPr/>
      <dgm:t>
        <a:bodyPr/>
        <a:lstStyle/>
        <a:p>
          <a:endParaRPr lang="en-US"/>
        </a:p>
      </dgm:t>
    </dgm:pt>
    <dgm:pt modelId="{0DEAFA6C-B4E5-4BFA-9F76-82A0981937A6}" type="pres">
      <dgm:prSet presAssocID="{F7819665-2ED8-418E-BFCD-238ED73783F0}" presName="root" presStyleCnt="0">
        <dgm:presLayoutVars>
          <dgm:dir/>
          <dgm:resizeHandles val="exact"/>
        </dgm:presLayoutVars>
      </dgm:prSet>
      <dgm:spPr/>
    </dgm:pt>
    <dgm:pt modelId="{51DB7A07-6D22-4515-8368-4906E5CDFD9B}" type="pres">
      <dgm:prSet presAssocID="{F7819665-2ED8-418E-BFCD-238ED73783F0}" presName="container" presStyleCnt="0">
        <dgm:presLayoutVars>
          <dgm:dir/>
          <dgm:resizeHandles val="exact"/>
        </dgm:presLayoutVars>
      </dgm:prSet>
      <dgm:spPr/>
    </dgm:pt>
    <dgm:pt modelId="{A8B5A435-F79B-41A9-8D54-0C761753092B}" type="pres">
      <dgm:prSet presAssocID="{C2F8A320-6503-4F15-82B0-F1E64CABC9CF}" presName="compNode" presStyleCnt="0"/>
      <dgm:spPr/>
    </dgm:pt>
    <dgm:pt modelId="{3BD236AA-E940-4A1F-AA3A-236C8A1D730E}" type="pres">
      <dgm:prSet presAssocID="{C2F8A320-6503-4F15-82B0-F1E64CABC9CF}" presName="iconBgRect" presStyleLbl="bgShp" presStyleIdx="0" presStyleCnt="4"/>
      <dgm:spPr/>
    </dgm:pt>
    <dgm:pt modelId="{14FBF1B6-6620-4103-90D5-1B3EBB66D804}" type="pres">
      <dgm:prSet presAssocID="{C2F8A320-6503-4F15-82B0-F1E64CABC9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nglasses Face Outline"/>
        </a:ext>
      </dgm:extLst>
    </dgm:pt>
    <dgm:pt modelId="{ABA8A042-9385-40FE-BAED-047BD1AABD6C}" type="pres">
      <dgm:prSet presAssocID="{C2F8A320-6503-4F15-82B0-F1E64CABC9CF}" presName="spaceRect" presStyleCnt="0"/>
      <dgm:spPr/>
    </dgm:pt>
    <dgm:pt modelId="{09772E32-AD6D-4185-8512-42B0C37BE8E1}" type="pres">
      <dgm:prSet presAssocID="{C2F8A320-6503-4F15-82B0-F1E64CABC9CF}" presName="textRect" presStyleLbl="revTx" presStyleIdx="0" presStyleCnt="4">
        <dgm:presLayoutVars>
          <dgm:chMax val="1"/>
          <dgm:chPref val="1"/>
        </dgm:presLayoutVars>
      </dgm:prSet>
      <dgm:spPr/>
    </dgm:pt>
    <dgm:pt modelId="{BAA61340-D9E7-4AEA-A2BC-80C3D1090383}" type="pres">
      <dgm:prSet presAssocID="{3EBD4BA8-A63B-43CA-B3CE-C4E1D29654F9}" presName="sibTrans" presStyleLbl="sibTrans2D1" presStyleIdx="0" presStyleCnt="0"/>
      <dgm:spPr/>
    </dgm:pt>
    <dgm:pt modelId="{BDBCC537-8BC8-4A4B-8F6A-528512F90279}" type="pres">
      <dgm:prSet presAssocID="{59C8135E-E474-4881-929B-5D620AC29A54}" presName="compNode" presStyleCnt="0"/>
      <dgm:spPr/>
    </dgm:pt>
    <dgm:pt modelId="{874A1C8A-B2A8-4463-AFB3-2985D08DEFD6}" type="pres">
      <dgm:prSet presAssocID="{59C8135E-E474-4881-929B-5D620AC29A54}" presName="iconBgRect" presStyleLbl="bgShp" presStyleIdx="1" presStyleCnt="4"/>
      <dgm:spPr/>
    </dgm:pt>
    <dgm:pt modelId="{6A8F6B18-089A-4A5A-8DF9-E41053D88421}" type="pres">
      <dgm:prSet presAssocID="{59C8135E-E474-4881-929B-5D620AC29A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ry Face with No Fill"/>
        </a:ext>
      </dgm:extLst>
    </dgm:pt>
    <dgm:pt modelId="{696E5B7F-269D-4D54-93CA-E3D947194C4E}" type="pres">
      <dgm:prSet presAssocID="{59C8135E-E474-4881-929B-5D620AC29A54}" presName="spaceRect" presStyleCnt="0"/>
      <dgm:spPr/>
    </dgm:pt>
    <dgm:pt modelId="{614D5DF3-C90B-417D-A410-BC70B7446CB1}" type="pres">
      <dgm:prSet presAssocID="{59C8135E-E474-4881-929B-5D620AC29A54}" presName="textRect" presStyleLbl="revTx" presStyleIdx="1" presStyleCnt="4">
        <dgm:presLayoutVars>
          <dgm:chMax val="1"/>
          <dgm:chPref val="1"/>
        </dgm:presLayoutVars>
      </dgm:prSet>
      <dgm:spPr/>
    </dgm:pt>
    <dgm:pt modelId="{EF8BAAF1-330F-47E0-9871-309111F75BCA}" type="pres">
      <dgm:prSet presAssocID="{63C021FF-8E01-4073-8E75-273DEE3FF568}" presName="sibTrans" presStyleLbl="sibTrans2D1" presStyleIdx="0" presStyleCnt="0"/>
      <dgm:spPr/>
    </dgm:pt>
    <dgm:pt modelId="{E1854206-B6AB-463A-9AFD-A8E923192400}" type="pres">
      <dgm:prSet presAssocID="{0C761B5D-E419-42D4-A135-2C604D6D8718}" presName="compNode" presStyleCnt="0"/>
      <dgm:spPr/>
    </dgm:pt>
    <dgm:pt modelId="{5DCB7416-E06A-4097-8742-78DC2CE76505}" type="pres">
      <dgm:prSet presAssocID="{0C761B5D-E419-42D4-A135-2C604D6D8718}" presName="iconBgRect" presStyleLbl="bgShp" presStyleIdx="2" presStyleCnt="4"/>
      <dgm:spPr/>
    </dgm:pt>
    <dgm:pt modelId="{CE1E7898-028E-4A63-B58D-78BC1811CDD3}" type="pres">
      <dgm:prSet presAssocID="{0C761B5D-E419-42D4-A135-2C604D6D87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7457B8E8-593B-4BC5-B5C6-6A8F2D23BBB6}" type="pres">
      <dgm:prSet presAssocID="{0C761B5D-E419-42D4-A135-2C604D6D8718}" presName="spaceRect" presStyleCnt="0"/>
      <dgm:spPr/>
    </dgm:pt>
    <dgm:pt modelId="{03DC3272-D6CA-49A1-B301-85E38495EA8E}" type="pres">
      <dgm:prSet presAssocID="{0C761B5D-E419-42D4-A135-2C604D6D8718}" presName="textRect" presStyleLbl="revTx" presStyleIdx="2" presStyleCnt="4">
        <dgm:presLayoutVars>
          <dgm:chMax val="1"/>
          <dgm:chPref val="1"/>
        </dgm:presLayoutVars>
      </dgm:prSet>
      <dgm:spPr/>
    </dgm:pt>
    <dgm:pt modelId="{3E07B66F-CC34-48BA-B72F-79A632B6172C}" type="pres">
      <dgm:prSet presAssocID="{DD8526A5-CCD5-4F63-A240-4BE1E206076F}" presName="sibTrans" presStyleLbl="sibTrans2D1" presStyleIdx="0" presStyleCnt="0"/>
      <dgm:spPr/>
    </dgm:pt>
    <dgm:pt modelId="{36F6CF37-72C8-4248-92C2-3EE96913BB46}" type="pres">
      <dgm:prSet presAssocID="{1437A7A3-17AF-430E-BCA1-8B57DA841E0E}" presName="compNode" presStyleCnt="0"/>
      <dgm:spPr/>
    </dgm:pt>
    <dgm:pt modelId="{847037B5-4687-475D-B080-88D5FBC09922}" type="pres">
      <dgm:prSet presAssocID="{1437A7A3-17AF-430E-BCA1-8B57DA841E0E}" presName="iconBgRect" presStyleLbl="bgShp" presStyleIdx="3" presStyleCnt="4"/>
      <dgm:spPr/>
    </dgm:pt>
    <dgm:pt modelId="{7BD58A2E-6F80-45CB-A7D8-25632FEBE2E1}" type="pres">
      <dgm:prSet presAssocID="{1437A7A3-17AF-430E-BCA1-8B57DA841E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83B4AB7F-44DF-4860-A8CA-49AD6BEEBAEB}" type="pres">
      <dgm:prSet presAssocID="{1437A7A3-17AF-430E-BCA1-8B57DA841E0E}" presName="spaceRect" presStyleCnt="0"/>
      <dgm:spPr/>
    </dgm:pt>
    <dgm:pt modelId="{0583C576-9BBE-40BE-8F32-DFFFDF6A6A08}" type="pres">
      <dgm:prSet presAssocID="{1437A7A3-17AF-430E-BCA1-8B57DA841E0E}" presName="textRect" presStyleLbl="revTx" presStyleIdx="3" presStyleCnt="4">
        <dgm:presLayoutVars>
          <dgm:chMax val="1"/>
          <dgm:chPref val="1"/>
        </dgm:presLayoutVars>
      </dgm:prSet>
      <dgm:spPr/>
    </dgm:pt>
  </dgm:ptLst>
  <dgm:cxnLst>
    <dgm:cxn modelId="{77A92423-F6D8-4C8D-9AB3-F2961F40A0FA}" srcId="{F7819665-2ED8-418E-BFCD-238ED73783F0}" destId="{1437A7A3-17AF-430E-BCA1-8B57DA841E0E}" srcOrd="3" destOrd="0" parTransId="{29F776C6-CC82-466C-BB54-27830AA302F6}" sibTransId="{D593642E-2FB0-4630-B137-0B16D72F2450}"/>
    <dgm:cxn modelId="{F9BF455D-1D0D-4A4D-94EF-4206C9531DE3}" srcId="{F7819665-2ED8-418E-BFCD-238ED73783F0}" destId="{59C8135E-E474-4881-929B-5D620AC29A54}" srcOrd="1" destOrd="0" parTransId="{D58E97F2-5458-454E-975D-19B231F4B0D5}" sibTransId="{63C021FF-8E01-4073-8E75-273DEE3FF568}"/>
    <dgm:cxn modelId="{0E4D378A-CE99-49C5-985A-31F52A5512C4}" type="presOf" srcId="{1437A7A3-17AF-430E-BCA1-8B57DA841E0E}" destId="{0583C576-9BBE-40BE-8F32-DFFFDF6A6A08}" srcOrd="0" destOrd="0" presId="urn:microsoft.com/office/officeart/2018/2/layout/IconCircleList"/>
    <dgm:cxn modelId="{F2760A9D-5519-4263-80A5-BB1111A95199}" type="presOf" srcId="{C2F8A320-6503-4F15-82B0-F1E64CABC9CF}" destId="{09772E32-AD6D-4185-8512-42B0C37BE8E1}" srcOrd="0" destOrd="0" presId="urn:microsoft.com/office/officeart/2018/2/layout/IconCircleList"/>
    <dgm:cxn modelId="{73713EAD-7D47-427D-9C5A-A973C835B1A2}" type="presOf" srcId="{59C8135E-E474-4881-929B-5D620AC29A54}" destId="{614D5DF3-C90B-417D-A410-BC70B7446CB1}" srcOrd="0" destOrd="0" presId="urn:microsoft.com/office/officeart/2018/2/layout/IconCircleList"/>
    <dgm:cxn modelId="{FA0A11AE-D9C6-41D1-AA36-01852CA02D5C}" type="presOf" srcId="{0C761B5D-E419-42D4-A135-2C604D6D8718}" destId="{03DC3272-D6CA-49A1-B301-85E38495EA8E}" srcOrd="0" destOrd="0" presId="urn:microsoft.com/office/officeart/2018/2/layout/IconCircleList"/>
    <dgm:cxn modelId="{5C3A2DAF-3026-4978-B6E4-93AC85116383}" type="presOf" srcId="{DD8526A5-CCD5-4F63-A240-4BE1E206076F}" destId="{3E07B66F-CC34-48BA-B72F-79A632B6172C}" srcOrd="0" destOrd="0" presId="urn:microsoft.com/office/officeart/2018/2/layout/IconCircleList"/>
    <dgm:cxn modelId="{987236B1-1ED4-4DE8-AE9A-D35B5B33CBD2}" srcId="{F7819665-2ED8-418E-BFCD-238ED73783F0}" destId="{0C761B5D-E419-42D4-A135-2C604D6D8718}" srcOrd="2" destOrd="0" parTransId="{E334B6AE-9510-42F3-8808-743EE3AB3E61}" sibTransId="{DD8526A5-CCD5-4F63-A240-4BE1E206076F}"/>
    <dgm:cxn modelId="{3E24B4BD-A5BB-414B-90D6-9200B1AE85C2}" type="presOf" srcId="{3EBD4BA8-A63B-43CA-B3CE-C4E1D29654F9}" destId="{BAA61340-D9E7-4AEA-A2BC-80C3D1090383}" srcOrd="0" destOrd="0" presId="urn:microsoft.com/office/officeart/2018/2/layout/IconCircleList"/>
    <dgm:cxn modelId="{DC4D02E5-61D4-4350-8C71-A72BD68B2A37}" srcId="{F7819665-2ED8-418E-BFCD-238ED73783F0}" destId="{C2F8A320-6503-4F15-82B0-F1E64CABC9CF}" srcOrd="0" destOrd="0" parTransId="{BBF10E0C-2CD4-431E-8C80-2ADB846939C6}" sibTransId="{3EBD4BA8-A63B-43CA-B3CE-C4E1D29654F9}"/>
    <dgm:cxn modelId="{40391BEC-A925-433A-94E1-889725BF7490}" type="presOf" srcId="{63C021FF-8E01-4073-8E75-273DEE3FF568}" destId="{EF8BAAF1-330F-47E0-9871-309111F75BCA}" srcOrd="0" destOrd="0" presId="urn:microsoft.com/office/officeart/2018/2/layout/IconCircleList"/>
    <dgm:cxn modelId="{C406E4F6-7D4B-46D3-ACB3-37981D07F1F4}" type="presOf" srcId="{F7819665-2ED8-418E-BFCD-238ED73783F0}" destId="{0DEAFA6C-B4E5-4BFA-9F76-82A0981937A6}" srcOrd="0" destOrd="0" presId="urn:microsoft.com/office/officeart/2018/2/layout/IconCircleList"/>
    <dgm:cxn modelId="{710D2202-B054-4E63-899C-90DC5121558B}" type="presParOf" srcId="{0DEAFA6C-B4E5-4BFA-9F76-82A0981937A6}" destId="{51DB7A07-6D22-4515-8368-4906E5CDFD9B}" srcOrd="0" destOrd="0" presId="urn:microsoft.com/office/officeart/2018/2/layout/IconCircleList"/>
    <dgm:cxn modelId="{20AA0064-EA57-483E-9A59-8FBB8457ABE9}" type="presParOf" srcId="{51DB7A07-6D22-4515-8368-4906E5CDFD9B}" destId="{A8B5A435-F79B-41A9-8D54-0C761753092B}" srcOrd="0" destOrd="0" presId="urn:microsoft.com/office/officeart/2018/2/layout/IconCircleList"/>
    <dgm:cxn modelId="{5D17C993-1B1E-411E-80A5-552CDE6BA238}" type="presParOf" srcId="{A8B5A435-F79B-41A9-8D54-0C761753092B}" destId="{3BD236AA-E940-4A1F-AA3A-236C8A1D730E}" srcOrd="0" destOrd="0" presId="urn:microsoft.com/office/officeart/2018/2/layout/IconCircleList"/>
    <dgm:cxn modelId="{C66C9348-2779-419B-9A10-EE80BAB1860A}" type="presParOf" srcId="{A8B5A435-F79B-41A9-8D54-0C761753092B}" destId="{14FBF1B6-6620-4103-90D5-1B3EBB66D804}" srcOrd="1" destOrd="0" presId="urn:microsoft.com/office/officeart/2018/2/layout/IconCircleList"/>
    <dgm:cxn modelId="{1BB35CAE-A482-45BD-B485-662CFC89EEE8}" type="presParOf" srcId="{A8B5A435-F79B-41A9-8D54-0C761753092B}" destId="{ABA8A042-9385-40FE-BAED-047BD1AABD6C}" srcOrd="2" destOrd="0" presId="urn:microsoft.com/office/officeart/2018/2/layout/IconCircleList"/>
    <dgm:cxn modelId="{17AF0A7E-1E12-4EF6-B02F-34F6BA8DCDCD}" type="presParOf" srcId="{A8B5A435-F79B-41A9-8D54-0C761753092B}" destId="{09772E32-AD6D-4185-8512-42B0C37BE8E1}" srcOrd="3" destOrd="0" presId="urn:microsoft.com/office/officeart/2018/2/layout/IconCircleList"/>
    <dgm:cxn modelId="{1F75A8FA-FBAC-4D4F-9B3D-FE70A13A23B4}" type="presParOf" srcId="{51DB7A07-6D22-4515-8368-4906E5CDFD9B}" destId="{BAA61340-D9E7-4AEA-A2BC-80C3D1090383}" srcOrd="1" destOrd="0" presId="urn:microsoft.com/office/officeart/2018/2/layout/IconCircleList"/>
    <dgm:cxn modelId="{36B4D555-0A41-438A-871B-A06D7D5956F0}" type="presParOf" srcId="{51DB7A07-6D22-4515-8368-4906E5CDFD9B}" destId="{BDBCC537-8BC8-4A4B-8F6A-528512F90279}" srcOrd="2" destOrd="0" presId="urn:microsoft.com/office/officeart/2018/2/layout/IconCircleList"/>
    <dgm:cxn modelId="{3D2D4EA6-8900-4740-908C-13D491C9AED5}" type="presParOf" srcId="{BDBCC537-8BC8-4A4B-8F6A-528512F90279}" destId="{874A1C8A-B2A8-4463-AFB3-2985D08DEFD6}" srcOrd="0" destOrd="0" presId="urn:microsoft.com/office/officeart/2018/2/layout/IconCircleList"/>
    <dgm:cxn modelId="{8DCD0584-CE36-438B-AA01-52F233CAA0D8}" type="presParOf" srcId="{BDBCC537-8BC8-4A4B-8F6A-528512F90279}" destId="{6A8F6B18-089A-4A5A-8DF9-E41053D88421}" srcOrd="1" destOrd="0" presId="urn:microsoft.com/office/officeart/2018/2/layout/IconCircleList"/>
    <dgm:cxn modelId="{47BFAAFA-33CC-465E-8A9E-BC30C477C677}" type="presParOf" srcId="{BDBCC537-8BC8-4A4B-8F6A-528512F90279}" destId="{696E5B7F-269D-4D54-93CA-E3D947194C4E}" srcOrd="2" destOrd="0" presId="urn:microsoft.com/office/officeart/2018/2/layout/IconCircleList"/>
    <dgm:cxn modelId="{6B9F1192-5B22-4586-8BE4-E454725C1D1A}" type="presParOf" srcId="{BDBCC537-8BC8-4A4B-8F6A-528512F90279}" destId="{614D5DF3-C90B-417D-A410-BC70B7446CB1}" srcOrd="3" destOrd="0" presId="urn:microsoft.com/office/officeart/2018/2/layout/IconCircleList"/>
    <dgm:cxn modelId="{E3E27F05-AEA8-46B9-B83D-B21F56974C8B}" type="presParOf" srcId="{51DB7A07-6D22-4515-8368-4906E5CDFD9B}" destId="{EF8BAAF1-330F-47E0-9871-309111F75BCA}" srcOrd="3" destOrd="0" presId="urn:microsoft.com/office/officeart/2018/2/layout/IconCircleList"/>
    <dgm:cxn modelId="{6BA1D288-37BF-4960-ADC7-4AE580DAE686}" type="presParOf" srcId="{51DB7A07-6D22-4515-8368-4906E5CDFD9B}" destId="{E1854206-B6AB-463A-9AFD-A8E923192400}" srcOrd="4" destOrd="0" presId="urn:microsoft.com/office/officeart/2018/2/layout/IconCircleList"/>
    <dgm:cxn modelId="{66BA66D1-F7BC-4131-B401-803F8D3C05E1}" type="presParOf" srcId="{E1854206-B6AB-463A-9AFD-A8E923192400}" destId="{5DCB7416-E06A-4097-8742-78DC2CE76505}" srcOrd="0" destOrd="0" presId="urn:microsoft.com/office/officeart/2018/2/layout/IconCircleList"/>
    <dgm:cxn modelId="{D29B20BD-8EE9-4D92-8B26-A61DFCEA9DA1}" type="presParOf" srcId="{E1854206-B6AB-463A-9AFD-A8E923192400}" destId="{CE1E7898-028E-4A63-B58D-78BC1811CDD3}" srcOrd="1" destOrd="0" presId="urn:microsoft.com/office/officeart/2018/2/layout/IconCircleList"/>
    <dgm:cxn modelId="{BDFF0D1C-7C39-42A1-B2C5-0A1B57E326E8}" type="presParOf" srcId="{E1854206-B6AB-463A-9AFD-A8E923192400}" destId="{7457B8E8-593B-4BC5-B5C6-6A8F2D23BBB6}" srcOrd="2" destOrd="0" presId="urn:microsoft.com/office/officeart/2018/2/layout/IconCircleList"/>
    <dgm:cxn modelId="{A091EA95-5882-4B50-9FE1-07D53CCD3CEC}" type="presParOf" srcId="{E1854206-B6AB-463A-9AFD-A8E923192400}" destId="{03DC3272-D6CA-49A1-B301-85E38495EA8E}" srcOrd="3" destOrd="0" presId="urn:microsoft.com/office/officeart/2018/2/layout/IconCircleList"/>
    <dgm:cxn modelId="{59F37CAA-90AA-48E5-8862-DB7E2BC3F729}" type="presParOf" srcId="{51DB7A07-6D22-4515-8368-4906E5CDFD9B}" destId="{3E07B66F-CC34-48BA-B72F-79A632B6172C}" srcOrd="5" destOrd="0" presId="urn:microsoft.com/office/officeart/2018/2/layout/IconCircleList"/>
    <dgm:cxn modelId="{32602608-9355-4A3D-AA41-409687DB49F0}" type="presParOf" srcId="{51DB7A07-6D22-4515-8368-4906E5CDFD9B}" destId="{36F6CF37-72C8-4248-92C2-3EE96913BB46}" srcOrd="6" destOrd="0" presId="urn:microsoft.com/office/officeart/2018/2/layout/IconCircleList"/>
    <dgm:cxn modelId="{29F6545E-ABF5-4F3C-A77F-BE8841A24417}" type="presParOf" srcId="{36F6CF37-72C8-4248-92C2-3EE96913BB46}" destId="{847037B5-4687-475D-B080-88D5FBC09922}" srcOrd="0" destOrd="0" presId="urn:microsoft.com/office/officeart/2018/2/layout/IconCircleList"/>
    <dgm:cxn modelId="{5D236EC7-2663-4AE0-839C-423047B83566}" type="presParOf" srcId="{36F6CF37-72C8-4248-92C2-3EE96913BB46}" destId="{7BD58A2E-6F80-45CB-A7D8-25632FEBE2E1}" srcOrd="1" destOrd="0" presId="urn:microsoft.com/office/officeart/2018/2/layout/IconCircleList"/>
    <dgm:cxn modelId="{970972DC-5558-48BB-B8AB-AC67B8050341}" type="presParOf" srcId="{36F6CF37-72C8-4248-92C2-3EE96913BB46}" destId="{83B4AB7F-44DF-4860-A8CA-49AD6BEEBAEB}" srcOrd="2" destOrd="0" presId="urn:microsoft.com/office/officeart/2018/2/layout/IconCircleList"/>
    <dgm:cxn modelId="{916C5EE5-FE59-4D1C-B907-3C76707AFDF3}" type="presParOf" srcId="{36F6CF37-72C8-4248-92C2-3EE96913BB46}" destId="{0583C576-9BBE-40BE-8F32-DFFFDF6A6A0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077EC-6326-4C89-A78B-7294D7C06FF3}"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465FB280-437F-47C9-AFEC-62146CE09B75}">
      <dgm:prSet custT="1"/>
      <dgm:spPr/>
      <dgm:t>
        <a:bodyPr/>
        <a:lstStyle/>
        <a:p>
          <a:r>
            <a:rPr lang="en-US" sz="3600" dirty="0">
              <a:latin typeface="Corbel" panose="020B0503020204020204" pitchFamily="34" charset="0"/>
            </a:rPr>
            <a:t>Foster parents can also petition for custody of their foster child. </a:t>
          </a:r>
        </a:p>
      </dgm:t>
    </dgm:pt>
    <dgm:pt modelId="{0E19961A-9F3C-481E-8A4E-A669248118E4}" type="parTrans" cxnId="{D4FFC28D-34DB-4A63-9DE4-EC6B4DEE34EE}">
      <dgm:prSet/>
      <dgm:spPr/>
      <dgm:t>
        <a:bodyPr/>
        <a:lstStyle/>
        <a:p>
          <a:endParaRPr lang="en-US"/>
        </a:p>
      </dgm:t>
    </dgm:pt>
    <dgm:pt modelId="{937E6FBD-C670-45D5-929E-B8C8710EE576}" type="sibTrans" cxnId="{D4FFC28D-34DB-4A63-9DE4-EC6B4DEE34EE}">
      <dgm:prSet/>
      <dgm:spPr/>
      <dgm:t>
        <a:bodyPr/>
        <a:lstStyle/>
        <a:p>
          <a:endParaRPr lang="en-US"/>
        </a:p>
      </dgm:t>
    </dgm:pt>
    <dgm:pt modelId="{F7CD4836-F461-4F6E-AC27-3FB575124D54}">
      <dgm:prSet/>
      <dgm:spPr/>
      <dgm:t>
        <a:bodyPr/>
        <a:lstStyle/>
        <a:p>
          <a:r>
            <a:rPr lang="en-US" dirty="0">
              <a:latin typeface="Corbel" panose="020B0503020204020204" pitchFamily="34" charset="0"/>
            </a:rPr>
            <a:t>On the same note, foster parents can petition for termination of the child’s parental rights. </a:t>
          </a:r>
        </a:p>
      </dgm:t>
    </dgm:pt>
    <dgm:pt modelId="{21908889-ADD3-4F27-8F88-42AD1CF64E27}" type="parTrans" cxnId="{F0967FD8-DBEC-4469-96EC-AAC4FF2A8B7D}">
      <dgm:prSet/>
      <dgm:spPr/>
      <dgm:t>
        <a:bodyPr/>
        <a:lstStyle/>
        <a:p>
          <a:endParaRPr lang="en-US"/>
        </a:p>
      </dgm:t>
    </dgm:pt>
    <dgm:pt modelId="{93A8A03B-75B2-4EA5-8DFC-F74CE9DB6015}" type="sibTrans" cxnId="{F0967FD8-DBEC-4469-96EC-AAC4FF2A8B7D}">
      <dgm:prSet/>
      <dgm:spPr/>
      <dgm:t>
        <a:bodyPr/>
        <a:lstStyle/>
        <a:p>
          <a:endParaRPr lang="en-US"/>
        </a:p>
      </dgm:t>
    </dgm:pt>
    <dgm:pt modelId="{BFB37A88-A256-FC4A-9867-43E9E830EF91}" type="pres">
      <dgm:prSet presAssocID="{D0D077EC-6326-4C89-A78B-7294D7C06FF3}" presName="Name0" presStyleCnt="0">
        <dgm:presLayoutVars>
          <dgm:dir/>
          <dgm:resizeHandles val="exact"/>
        </dgm:presLayoutVars>
      </dgm:prSet>
      <dgm:spPr/>
    </dgm:pt>
    <dgm:pt modelId="{C14A81AD-B54B-124E-A7F2-24D41F44FC0B}" type="pres">
      <dgm:prSet presAssocID="{465FB280-437F-47C9-AFEC-62146CE09B75}" presName="node" presStyleLbl="node1" presStyleIdx="0" presStyleCnt="3">
        <dgm:presLayoutVars>
          <dgm:bulletEnabled val="1"/>
        </dgm:presLayoutVars>
      </dgm:prSet>
      <dgm:spPr/>
    </dgm:pt>
    <dgm:pt modelId="{F84BB9C4-37CF-A74B-BF19-B49304593C06}" type="pres">
      <dgm:prSet presAssocID="{937E6FBD-C670-45D5-929E-B8C8710EE576}" presName="sibTransSpacerBeforeConnector" presStyleCnt="0"/>
      <dgm:spPr/>
    </dgm:pt>
    <dgm:pt modelId="{07D407C3-6CBF-094F-8B8A-875DF43711E6}" type="pres">
      <dgm:prSet presAssocID="{937E6FBD-C670-45D5-929E-B8C8710EE576}" presName="sibTrans" presStyleLbl="node1" presStyleIdx="1" presStyleCnt="3"/>
      <dgm:spPr/>
    </dgm:pt>
    <dgm:pt modelId="{209ABBD0-7240-0741-8FFF-88410E6A0AF8}" type="pres">
      <dgm:prSet presAssocID="{937E6FBD-C670-45D5-929E-B8C8710EE576}" presName="sibTransSpacerAfterConnector" presStyleCnt="0"/>
      <dgm:spPr/>
    </dgm:pt>
    <dgm:pt modelId="{DB9D8AF9-A093-D546-9735-E1F4F76646FC}" type="pres">
      <dgm:prSet presAssocID="{F7CD4836-F461-4F6E-AC27-3FB575124D54}" presName="node" presStyleLbl="node1" presStyleIdx="2" presStyleCnt="3">
        <dgm:presLayoutVars>
          <dgm:bulletEnabled val="1"/>
        </dgm:presLayoutVars>
      </dgm:prSet>
      <dgm:spPr/>
    </dgm:pt>
  </dgm:ptLst>
  <dgm:cxnLst>
    <dgm:cxn modelId="{CD1E5F2B-279D-014F-B20E-0C78C8361F78}" type="presOf" srcId="{937E6FBD-C670-45D5-929E-B8C8710EE576}" destId="{07D407C3-6CBF-094F-8B8A-875DF43711E6}" srcOrd="0" destOrd="0" presId="urn:microsoft.com/office/officeart/2016/7/layout/BasicProcessNew"/>
    <dgm:cxn modelId="{486C0038-0719-2D4A-B8F8-25DFCE4212E5}" type="presOf" srcId="{D0D077EC-6326-4C89-A78B-7294D7C06FF3}" destId="{BFB37A88-A256-FC4A-9867-43E9E830EF91}" srcOrd="0" destOrd="0" presId="urn:microsoft.com/office/officeart/2016/7/layout/BasicProcessNew"/>
    <dgm:cxn modelId="{CBA75C3F-B2EC-2A48-9CCD-3EFE33AFE658}" type="presOf" srcId="{F7CD4836-F461-4F6E-AC27-3FB575124D54}" destId="{DB9D8AF9-A093-D546-9735-E1F4F76646FC}" srcOrd="0" destOrd="0" presId="urn:microsoft.com/office/officeart/2016/7/layout/BasicProcessNew"/>
    <dgm:cxn modelId="{D4FFC28D-34DB-4A63-9DE4-EC6B4DEE34EE}" srcId="{D0D077EC-6326-4C89-A78B-7294D7C06FF3}" destId="{465FB280-437F-47C9-AFEC-62146CE09B75}" srcOrd="0" destOrd="0" parTransId="{0E19961A-9F3C-481E-8A4E-A669248118E4}" sibTransId="{937E6FBD-C670-45D5-929E-B8C8710EE576}"/>
    <dgm:cxn modelId="{F0967FD8-DBEC-4469-96EC-AAC4FF2A8B7D}" srcId="{D0D077EC-6326-4C89-A78B-7294D7C06FF3}" destId="{F7CD4836-F461-4F6E-AC27-3FB575124D54}" srcOrd="1" destOrd="0" parTransId="{21908889-ADD3-4F27-8F88-42AD1CF64E27}" sibTransId="{93A8A03B-75B2-4EA5-8DFC-F74CE9DB6015}"/>
    <dgm:cxn modelId="{274F41D9-A1E2-DA41-B9A9-B0AE6E005F3F}" type="presOf" srcId="{465FB280-437F-47C9-AFEC-62146CE09B75}" destId="{C14A81AD-B54B-124E-A7F2-24D41F44FC0B}" srcOrd="0" destOrd="0" presId="urn:microsoft.com/office/officeart/2016/7/layout/BasicProcessNew"/>
    <dgm:cxn modelId="{99C2A1F9-B412-A948-A2E0-E7D5946EF097}" type="presParOf" srcId="{BFB37A88-A256-FC4A-9867-43E9E830EF91}" destId="{C14A81AD-B54B-124E-A7F2-24D41F44FC0B}" srcOrd="0" destOrd="0" presId="urn:microsoft.com/office/officeart/2016/7/layout/BasicProcessNew"/>
    <dgm:cxn modelId="{03F1F81E-BC27-2949-AD94-62F203C2FBF9}" type="presParOf" srcId="{BFB37A88-A256-FC4A-9867-43E9E830EF91}" destId="{F84BB9C4-37CF-A74B-BF19-B49304593C06}" srcOrd="1" destOrd="0" presId="urn:microsoft.com/office/officeart/2016/7/layout/BasicProcessNew"/>
    <dgm:cxn modelId="{44A4A420-6ACE-4345-8670-41AEA01373A2}" type="presParOf" srcId="{BFB37A88-A256-FC4A-9867-43E9E830EF91}" destId="{07D407C3-6CBF-094F-8B8A-875DF43711E6}" srcOrd="2" destOrd="0" presId="urn:microsoft.com/office/officeart/2016/7/layout/BasicProcessNew"/>
    <dgm:cxn modelId="{9595781F-4667-2E40-9C74-399445A98402}" type="presParOf" srcId="{BFB37A88-A256-FC4A-9867-43E9E830EF91}" destId="{209ABBD0-7240-0741-8FFF-88410E6A0AF8}" srcOrd="3" destOrd="0" presId="urn:microsoft.com/office/officeart/2016/7/layout/BasicProcessNew"/>
    <dgm:cxn modelId="{5132E2AA-7A30-8945-BBFC-39E095E2277C}" type="presParOf" srcId="{BFB37A88-A256-FC4A-9867-43E9E830EF91}" destId="{DB9D8AF9-A093-D546-9735-E1F4F76646FC}"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282896-2BF7-4323-80A4-A85FE3C38C1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D03F8E7-AD0C-466B-8D08-09BC7FBAAF0C}">
      <dgm:prSet custT="1"/>
      <dgm:spPr/>
      <dgm:t>
        <a:bodyPr/>
        <a:lstStyle/>
        <a:p>
          <a:r>
            <a:rPr lang="en-US" sz="2200" dirty="0">
              <a:latin typeface="Corbel" panose="020B0503020204020204" pitchFamily="34" charset="0"/>
            </a:rPr>
            <a:t>Transitioning well also means that the natural parents or relative caregivers have as much knowledge about their children as possible. Foster parents have the best information about every aspect of their foster child’s life. Ideally, all of this would be shared as part of the transition process. </a:t>
          </a:r>
        </a:p>
      </dgm:t>
    </dgm:pt>
    <dgm:pt modelId="{BD582FD2-8057-4F59-A2B9-95D32B605FE8}" type="parTrans" cxnId="{C031FEDF-8C5C-4184-B5D6-1ABA067C4A76}">
      <dgm:prSet/>
      <dgm:spPr/>
      <dgm:t>
        <a:bodyPr/>
        <a:lstStyle/>
        <a:p>
          <a:endParaRPr lang="en-US"/>
        </a:p>
      </dgm:t>
    </dgm:pt>
    <dgm:pt modelId="{AAD32613-660F-4655-9AA5-5E1DB4CB0D8F}" type="sibTrans" cxnId="{C031FEDF-8C5C-4184-B5D6-1ABA067C4A76}">
      <dgm:prSet/>
      <dgm:spPr/>
      <dgm:t>
        <a:bodyPr/>
        <a:lstStyle/>
        <a:p>
          <a:endParaRPr lang="en-US"/>
        </a:p>
      </dgm:t>
    </dgm:pt>
    <dgm:pt modelId="{5258C5F4-C660-47D7-9269-10A22E2EED31}">
      <dgm:prSet custT="1"/>
      <dgm:spPr/>
      <dgm:t>
        <a:bodyPr/>
        <a:lstStyle/>
        <a:p>
          <a:r>
            <a:rPr lang="en-US" sz="2400" dirty="0">
              <a:latin typeface="Corbel" panose="020B0503020204020204" pitchFamily="34" charset="0"/>
            </a:rPr>
            <a:t>The sad reality is that many children are transitioned without the benefit of this full sharing of information. Unless a foster parent is a party to the case, they have no recourse to petition the Court to mandate that their foster child transitions well.</a:t>
          </a:r>
        </a:p>
      </dgm:t>
    </dgm:pt>
    <dgm:pt modelId="{C71ACB69-5115-40AD-B983-95E3F643AB65}" type="parTrans" cxnId="{DE39CFA8-4111-43F4-9E1E-FD54660A78AB}">
      <dgm:prSet/>
      <dgm:spPr/>
      <dgm:t>
        <a:bodyPr/>
        <a:lstStyle/>
        <a:p>
          <a:endParaRPr lang="en-US"/>
        </a:p>
      </dgm:t>
    </dgm:pt>
    <dgm:pt modelId="{56571B1D-9DCC-4A3E-916F-69962FBC2340}" type="sibTrans" cxnId="{DE39CFA8-4111-43F4-9E1E-FD54660A78AB}">
      <dgm:prSet/>
      <dgm:spPr/>
      <dgm:t>
        <a:bodyPr/>
        <a:lstStyle/>
        <a:p>
          <a:endParaRPr lang="en-US"/>
        </a:p>
      </dgm:t>
    </dgm:pt>
    <dgm:pt modelId="{811058DD-26B8-8D4A-8A95-2BE79D0A1E1C}" type="pres">
      <dgm:prSet presAssocID="{D9282896-2BF7-4323-80A4-A85FE3C38C1B}" presName="hierChild1" presStyleCnt="0">
        <dgm:presLayoutVars>
          <dgm:chPref val="1"/>
          <dgm:dir/>
          <dgm:animOne val="branch"/>
          <dgm:animLvl val="lvl"/>
          <dgm:resizeHandles/>
        </dgm:presLayoutVars>
      </dgm:prSet>
      <dgm:spPr/>
    </dgm:pt>
    <dgm:pt modelId="{833AA2BB-C358-3946-A593-9122C64A42D8}" type="pres">
      <dgm:prSet presAssocID="{AD03F8E7-AD0C-466B-8D08-09BC7FBAAF0C}" presName="hierRoot1" presStyleCnt="0"/>
      <dgm:spPr/>
    </dgm:pt>
    <dgm:pt modelId="{9536DD73-1CAF-774B-9FBD-C34CFF83D853}" type="pres">
      <dgm:prSet presAssocID="{AD03F8E7-AD0C-466B-8D08-09BC7FBAAF0C}" presName="composite" presStyleCnt="0"/>
      <dgm:spPr/>
    </dgm:pt>
    <dgm:pt modelId="{E2B23B05-99F9-5C48-94BE-BB654D935F13}" type="pres">
      <dgm:prSet presAssocID="{AD03F8E7-AD0C-466B-8D08-09BC7FBAAF0C}" presName="background" presStyleLbl="node0" presStyleIdx="0" presStyleCnt="2"/>
      <dgm:spPr/>
    </dgm:pt>
    <dgm:pt modelId="{FD315153-55AB-7C4F-979D-C923C49FC829}" type="pres">
      <dgm:prSet presAssocID="{AD03F8E7-AD0C-466B-8D08-09BC7FBAAF0C}" presName="text" presStyleLbl="fgAcc0" presStyleIdx="0" presStyleCnt="2">
        <dgm:presLayoutVars>
          <dgm:chPref val="3"/>
        </dgm:presLayoutVars>
      </dgm:prSet>
      <dgm:spPr/>
    </dgm:pt>
    <dgm:pt modelId="{CD2956D0-7220-EC42-A6C0-D3C18312A8A2}" type="pres">
      <dgm:prSet presAssocID="{AD03F8E7-AD0C-466B-8D08-09BC7FBAAF0C}" presName="hierChild2" presStyleCnt="0"/>
      <dgm:spPr/>
    </dgm:pt>
    <dgm:pt modelId="{263972B0-CFE2-B947-9541-974A862DD443}" type="pres">
      <dgm:prSet presAssocID="{5258C5F4-C660-47D7-9269-10A22E2EED31}" presName="hierRoot1" presStyleCnt="0"/>
      <dgm:spPr/>
    </dgm:pt>
    <dgm:pt modelId="{D53F72D2-DC61-DC44-A83F-657A29A56367}" type="pres">
      <dgm:prSet presAssocID="{5258C5F4-C660-47D7-9269-10A22E2EED31}" presName="composite" presStyleCnt="0"/>
      <dgm:spPr/>
    </dgm:pt>
    <dgm:pt modelId="{5AD4AB0B-B60A-244A-8491-08B41F659236}" type="pres">
      <dgm:prSet presAssocID="{5258C5F4-C660-47D7-9269-10A22E2EED31}" presName="background" presStyleLbl="node0" presStyleIdx="1" presStyleCnt="2"/>
      <dgm:spPr/>
    </dgm:pt>
    <dgm:pt modelId="{2FE0A215-1355-2447-8465-FDB92FE9C97E}" type="pres">
      <dgm:prSet presAssocID="{5258C5F4-C660-47D7-9269-10A22E2EED31}" presName="text" presStyleLbl="fgAcc0" presStyleIdx="1" presStyleCnt="2">
        <dgm:presLayoutVars>
          <dgm:chPref val="3"/>
        </dgm:presLayoutVars>
      </dgm:prSet>
      <dgm:spPr/>
    </dgm:pt>
    <dgm:pt modelId="{858D52A8-8286-504C-B781-C863C8B8AC05}" type="pres">
      <dgm:prSet presAssocID="{5258C5F4-C660-47D7-9269-10A22E2EED31}" presName="hierChild2" presStyleCnt="0"/>
      <dgm:spPr/>
    </dgm:pt>
  </dgm:ptLst>
  <dgm:cxnLst>
    <dgm:cxn modelId="{2F4B1912-6D8C-7E48-9CF1-D23BD058491E}" type="presOf" srcId="{AD03F8E7-AD0C-466B-8D08-09BC7FBAAF0C}" destId="{FD315153-55AB-7C4F-979D-C923C49FC829}" srcOrd="0" destOrd="0" presId="urn:microsoft.com/office/officeart/2005/8/layout/hierarchy1"/>
    <dgm:cxn modelId="{F84AC783-50E7-2D42-BEDB-BFB6F7D1FD25}" type="presOf" srcId="{D9282896-2BF7-4323-80A4-A85FE3C38C1B}" destId="{811058DD-26B8-8D4A-8A95-2BE79D0A1E1C}" srcOrd="0" destOrd="0" presId="urn:microsoft.com/office/officeart/2005/8/layout/hierarchy1"/>
    <dgm:cxn modelId="{4616349C-19AB-1A45-9CED-96E2C4FB851A}" type="presOf" srcId="{5258C5F4-C660-47D7-9269-10A22E2EED31}" destId="{2FE0A215-1355-2447-8465-FDB92FE9C97E}" srcOrd="0" destOrd="0" presId="urn:microsoft.com/office/officeart/2005/8/layout/hierarchy1"/>
    <dgm:cxn modelId="{DE39CFA8-4111-43F4-9E1E-FD54660A78AB}" srcId="{D9282896-2BF7-4323-80A4-A85FE3C38C1B}" destId="{5258C5F4-C660-47D7-9269-10A22E2EED31}" srcOrd="1" destOrd="0" parTransId="{C71ACB69-5115-40AD-B983-95E3F643AB65}" sibTransId="{56571B1D-9DCC-4A3E-916F-69962FBC2340}"/>
    <dgm:cxn modelId="{C031FEDF-8C5C-4184-B5D6-1ABA067C4A76}" srcId="{D9282896-2BF7-4323-80A4-A85FE3C38C1B}" destId="{AD03F8E7-AD0C-466B-8D08-09BC7FBAAF0C}" srcOrd="0" destOrd="0" parTransId="{BD582FD2-8057-4F59-A2B9-95D32B605FE8}" sibTransId="{AAD32613-660F-4655-9AA5-5E1DB4CB0D8F}"/>
    <dgm:cxn modelId="{13B23322-EAFF-CF44-8C29-F6FB7BE8BDB0}" type="presParOf" srcId="{811058DD-26B8-8D4A-8A95-2BE79D0A1E1C}" destId="{833AA2BB-C358-3946-A593-9122C64A42D8}" srcOrd="0" destOrd="0" presId="urn:microsoft.com/office/officeart/2005/8/layout/hierarchy1"/>
    <dgm:cxn modelId="{2D5E6D96-DDB3-2343-8D6F-F7CD77E441D0}" type="presParOf" srcId="{833AA2BB-C358-3946-A593-9122C64A42D8}" destId="{9536DD73-1CAF-774B-9FBD-C34CFF83D853}" srcOrd="0" destOrd="0" presId="urn:microsoft.com/office/officeart/2005/8/layout/hierarchy1"/>
    <dgm:cxn modelId="{9CCF245E-2334-804B-832A-4F3080E2837C}" type="presParOf" srcId="{9536DD73-1CAF-774B-9FBD-C34CFF83D853}" destId="{E2B23B05-99F9-5C48-94BE-BB654D935F13}" srcOrd="0" destOrd="0" presId="urn:microsoft.com/office/officeart/2005/8/layout/hierarchy1"/>
    <dgm:cxn modelId="{34F83EBE-5647-9946-BD86-0B15FDB3798D}" type="presParOf" srcId="{9536DD73-1CAF-774B-9FBD-C34CFF83D853}" destId="{FD315153-55AB-7C4F-979D-C923C49FC829}" srcOrd="1" destOrd="0" presId="urn:microsoft.com/office/officeart/2005/8/layout/hierarchy1"/>
    <dgm:cxn modelId="{5C400528-7A60-6949-B3E6-4640D196EB2E}" type="presParOf" srcId="{833AA2BB-C358-3946-A593-9122C64A42D8}" destId="{CD2956D0-7220-EC42-A6C0-D3C18312A8A2}" srcOrd="1" destOrd="0" presId="urn:microsoft.com/office/officeart/2005/8/layout/hierarchy1"/>
    <dgm:cxn modelId="{033BB628-582F-3540-97FD-4DB6D56D8863}" type="presParOf" srcId="{811058DD-26B8-8D4A-8A95-2BE79D0A1E1C}" destId="{263972B0-CFE2-B947-9541-974A862DD443}" srcOrd="1" destOrd="0" presId="urn:microsoft.com/office/officeart/2005/8/layout/hierarchy1"/>
    <dgm:cxn modelId="{4A155A5E-ACA1-6C44-8BF5-26820EB5D932}" type="presParOf" srcId="{263972B0-CFE2-B947-9541-974A862DD443}" destId="{D53F72D2-DC61-DC44-A83F-657A29A56367}" srcOrd="0" destOrd="0" presId="urn:microsoft.com/office/officeart/2005/8/layout/hierarchy1"/>
    <dgm:cxn modelId="{05456CE9-A97D-3143-84E0-77539733950A}" type="presParOf" srcId="{D53F72D2-DC61-DC44-A83F-657A29A56367}" destId="{5AD4AB0B-B60A-244A-8491-08B41F659236}" srcOrd="0" destOrd="0" presId="urn:microsoft.com/office/officeart/2005/8/layout/hierarchy1"/>
    <dgm:cxn modelId="{2EB9D120-2BED-044C-AEAE-E5244CCE6617}" type="presParOf" srcId="{D53F72D2-DC61-DC44-A83F-657A29A56367}" destId="{2FE0A215-1355-2447-8465-FDB92FE9C97E}" srcOrd="1" destOrd="0" presId="urn:microsoft.com/office/officeart/2005/8/layout/hierarchy1"/>
    <dgm:cxn modelId="{C738724F-24D7-5343-8B02-9706D96E9961}" type="presParOf" srcId="{263972B0-CFE2-B947-9541-974A862DD443}" destId="{858D52A8-8286-504C-B781-C863C8B8AC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8349A-59E6-4DDF-B171-67FB8FF181B8}">
      <dsp:nvSpPr>
        <dsp:cNvPr id="0" name=""/>
        <dsp:cNvSpPr/>
      </dsp:nvSpPr>
      <dsp:spPr>
        <a:xfrm>
          <a:off x="1767286" y="1293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524E2-B8CB-44D9-B032-296CE07BB6EB}">
      <dsp:nvSpPr>
        <dsp:cNvPr id="0" name=""/>
        <dsp:cNvSpPr/>
      </dsp:nvSpPr>
      <dsp:spPr>
        <a:xfrm>
          <a:off x="579286" y="2498576"/>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Corbel" panose="020B0503020204020204" pitchFamily="34" charset="0"/>
            </a:rPr>
            <a:t>Individualized Service Plans are an ordinary part of every child’s case plan that comes into foster care.</a:t>
          </a:r>
        </a:p>
      </dsp:txBody>
      <dsp:txXfrm>
        <a:off x="579286" y="2498576"/>
        <a:ext cx="4320000" cy="1125000"/>
      </dsp:txXfrm>
    </dsp:sp>
    <dsp:sp modelId="{38073A7A-7221-4731-B9E5-A2A2BA2C489B}">
      <dsp:nvSpPr>
        <dsp:cNvPr id="0" name=""/>
        <dsp:cNvSpPr/>
      </dsp:nvSpPr>
      <dsp:spPr>
        <a:xfrm>
          <a:off x="6843287" y="1293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482E3-7CB3-4474-A2B3-46235C830625}">
      <dsp:nvSpPr>
        <dsp:cNvPr id="0" name=""/>
        <dsp:cNvSpPr/>
      </dsp:nvSpPr>
      <dsp:spPr>
        <a:xfrm>
          <a:off x="5655287" y="2498576"/>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Corbel" panose="020B0503020204020204" pitchFamily="34" charset="0"/>
            </a:rPr>
            <a:t>ISP’s are facilitated by the Department and usually take place at the DHR Office</a:t>
          </a:r>
        </a:p>
      </dsp:txBody>
      <dsp:txXfrm>
        <a:off x="5655287" y="2498576"/>
        <a:ext cx="4320000" cy="11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CC013-FD1F-3245-BD6F-75CF4D809406}">
      <dsp:nvSpPr>
        <dsp:cNvPr id="0" name=""/>
        <dsp:cNvSpPr/>
      </dsp:nvSpPr>
      <dsp:spPr>
        <a:xfrm>
          <a:off x="0" y="2"/>
          <a:ext cx="2465793" cy="391608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3566" tIns="0" rIns="243566" bIns="330200" numCol="1" spcCol="1270" anchor="t" anchorCtr="0">
          <a:noAutofit/>
        </a:bodyPr>
        <a:lstStyle/>
        <a:p>
          <a:pPr marL="0" lvl="0" indent="0" algn="l" defTabSz="889000">
            <a:lnSpc>
              <a:spcPct val="90000"/>
            </a:lnSpc>
            <a:spcBef>
              <a:spcPct val="0"/>
            </a:spcBef>
            <a:spcAft>
              <a:spcPct val="35000"/>
            </a:spcAft>
            <a:buNone/>
          </a:pPr>
          <a:r>
            <a:rPr lang="en-US" sz="2000" kern="1200" dirty="0"/>
            <a:t>The first thing the foster parent should identify is their goal for the ISP.</a:t>
          </a:r>
        </a:p>
      </dsp:txBody>
      <dsp:txXfrm>
        <a:off x="0" y="1566436"/>
        <a:ext cx="2465793" cy="2349650"/>
      </dsp:txXfrm>
    </dsp:sp>
    <dsp:sp modelId="{4C44BF86-61B6-B74D-A247-D779BD35A16B}">
      <dsp:nvSpPr>
        <dsp:cNvPr id="0" name=""/>
        <dsp:cNvSpPr/>
      </dsp:nvSpPr>
      <dsp:spPr>
        <a:xfrm>
          <a:off x="3959" y="478568"/>
          <a:ext cx="2465793" cy="1183580"/>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3566" tIns="165100" rIns="243566" bIns="165100" numCol="1" spcCol="1270" anchor="ctr" anchorCtr="0">
          <a:noAutofit/>
        </a:bodyPr>
        <a:lstStyle/>
        <a:p>
          <a:pPr marL="0" lvl="0" indent="0" algn="l" defTabSz="2667000">
            <a:lnSpc>
              <a:spcPct val="90000"/>
            </a:lnSpc>
            <a:spcBef>
              <a:spcPct val="0"/>
            </a:spcBef>
            <a:spcAft>
              <a:spcPct val="35000"/>
            </a:spcAft>
            <a:buNone/>
          </a:pPr>
          <a:r>
            <a:rPr lang="en-US" sz="6000" kern="1200" dirty="0"/>
            <a:t>01</a:t>
          </a:r>
        </a:p>
      </dsp:txBody>
      <dsp:txXfrm>
        <a:off x="3959" y="478568"/>
        <a:ext cx="2465793" cy="1183580"/>
      </dsp:txXfrm>
    </dsp:sp>
    <dsp:sp modelId="{946877A2-F586-9C42-B26D-384FE255D690}">
      <dsp:nvSpPr>
        <dsp:cNvPr id="0" name=""/>
        <dsp:cNvSpPr/>
      </dsp:nvSpPr>
      <dsp:spPr>
        <a:xfrm>
          <a:off x="2667016" y="2"/>
          <a:ext cx="2465793" cy="391608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3566" tIns="0" rIns="243566" bIns="330200" numCol="1" spcCol="1270" anchor="t" anchorCtr="0">
          <a:noAutofit/>
        </a:bodyPr>
        <a:lstStyle/>
        <a:p>
          <a:pPr marL="0" lvl="0" indent="0" algn="l" defTabSz="889000">
            <a:lnSpc>
              <a:spcPct val="90000"/>
            </a:lnSpc>
            <a:spcBef>
              <a:spcPct val="0"/>
            </a:spcBef>
            <a:spcAft>
              <a:spcPct val="35000"/>
            </a:spcAft>
            <a:buNone/>
          </a:pPr>
          <a:r>
            <a:rPr lang="en-US" sz="2000" kern="1200" dirty="0"/>
            <a:t>Each stakeholder will have their own goals for the ISP, so it is best to be prepared.</a:t>
          </a:r>
        </a:p>
      </dsp:txBody>
      <dsp:txXfrm>
        <a:off x="2667016" y="1566436"/>
        <a:ext cx="2465793" cy="2349650"/>
      </dsp:txXfrm>
    </dsp:sp>
    <dsp:sp modelId="{42643D9E-057C-8F4D-83D5-9E509CA62A9E}">
      <dsp:nvSpPr>
        <dsp:cNvPr id="0" name=""/>
        <dsp:cNvSpPr/>
      </dsp:nvSpPr>
      <dsp:spPr>
        <a:xfrm>
          <a:off x="2667016" y="478568"/>
          <a:ext cx="2465793" cy="1183580"/>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3566" tIns="165100" rIns="243566" bIns="165100" numCol="1" spcCol="1270" anchor="ctr" anchorCtr="0">
          <a:noAutofit/>
        </a:bodyPr>
        <a:lstStyle/>
        <a:p>
          <a:pPr marL="0" lvl="0" indent="0" algn="l" defTabSz="2667000">
            <a:lnSpc>
              <a:spcPct val="90000"/>
            </a:lnSpc>
            <a:spcBef>
              <a:spcPct val="0"/>
            </a:spcBef>
            <a:spcAft>
              <a:spcPct val="35000"/>
            </a:spcAft>
            <a:buNone/>
          </a:pPr>
          <a:r>
            <a:rPr lang="en-US" sz="6000" kern="1200"/>
            <a:t>02</a:t>
          </a:r>
        </a:p>
      </dsp:txBody>
      <dsp:txXfrm>
        <a:off x="2667016" y="478568"/>
        <a:ext cx="2465793" cy="1183580"/>
      </dsp:txXfrm>
    </dsp:sp>
    <dsp:sp modelId="{A136A084-E3E1-694B-96D3-6EEDEA5B9543}">
      <dsp:nvSpPr>
        <dsp:cNvPr id="0" name=""/>
        <dsp:cNvSpPr/>
      </dsp:nvSpPr>
      <dsp:spPr>
        <a:xfrm>
          <a:off x="5330074" y="2"/>
          <a:ext cx="2553452" cy="3912001"/>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3566" tIns="0" rIns="243566" bIns="330200" numCol="1" spcCol="1270" anchor="t" anchorCtr="0">
          <a:noAutofit/>
        </a:bodyPr>
        <a:lstStyle/>
        <a:p>
          <a:pPr marL="0" lvl="0" indent="0" algn="l" defTabSz="711200">
            <a:lnSpc>
              <a:spcPct val="90000"/>
            </a:lnSpc>
            <a:spcBef>
              <a:spcPct val="0"/>
            </a:spcBef>
            <a:spcAft>
              <a:spcPct val="35000"/>
            </a:spcAft>
            <a:buNone/>
          </a:pPr>
          <a:r>
            <a:rPr lang="en-US" sz="1600" kern="1200" dirty="0"/>
            <a:t>Best practice is for the foster parents to put their goals in writing and distribute that document to all members of the ISP team, this document is called the ISP Agenda Letter.</a:t>
          </a:r>
        </a:p>
      </dsp:txBody>
      <dsp:txXfrm>
        <a:off x="5330074" y="1564803"/>
        <a:ext cx="2553452" cy="2347200"/>
      </dsp:txXfrm>
    </dsp:sp>
    <dsp:sp modelId="{75870EED-1100-154F-93EF-B04EECD4FD82}">
      <dsp:nvSpPr>
        <dsp:cNvPr id="0" name=""/>
        <dsp:cNvSpPr/>
      </dsp:nvSpPr>
      <dsp:spPr>
        <a:xfrm>
          <a:off x="5373903" y="476527"/>
          <a:ext cx="2465793" cy="1183580"/>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3566" tIns="165100" rIns="243566" bIns="165100" numCol="1" spcCol="1270" anchor="ctr" anchorCtr="0">
          <a:noAutofit/>
        </a:bodyPr>
        <a:lstStyle/>
        <a:p>
          <a:pPr marL="0" lvl="0" indent="0" algn="l" defTabSz="2667000">
            <a:lnSpc>
              <a:spcPct val="90000"/>
            </a:lnSpc>
            <a:spcBef>
              <a:spcPct val="0"/>
            </a:spcBef>
            <a:spcAft>
              <a:spcPct val="35000"/>
            </a:spcAft>
            <a:buNone/>
          </a:pPr>
          <a:r>
            <a:rPr lang="en-US" sz="6000" kern="1200"/>
            <a:t>03</a:t>
          </a:r>
          <a:endParaRPr lang="en-US" sz="6000" kern="1200" dirty="0"/>
        </a:p>
      </dsp:txBody>
      <dsp:txXfrm>
        <a:off x="5373903" y="476527"/>
        <a:ext cx="2465793" cy="1183580"/>
      </dsp:txXfrm>
    </dsp:sp>
    <dsp:sp modelId="{D3EF4547-C090-684F-A32E-1E0535A03352}">
      <dsp:nvSpPr>
        <dsp:cNvPr id="0" name=""/>
        <dsp:cNvSpPr/>
      </dsp:nvSpPr>
      <dsp:spPr>
        <a:xfrm>
          <a:off x="8080790" y="2"/>
          <a:ext cx="2468949" cy="391608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w="9525" cap="rnd"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3566" tIns="0" rIns="243566" bIns="330200" numCol="1" spcCol="1270" anchor="t" anchorCtr="0">
          <a:noAutofit/>
        </a:bodyPr>
        <a:lstStyle/>
        <a:p>
          <a:pPr marL="0" lvl="0" indent="0" algn="l" defTabSz="800100">
            <a:lnSpc>
              <a:spcPct val="90000"/>
            </a:lnSpc>
            <a:spcBef>
              <a:spcPct val="0"/>
            </a:spcBef>
            <a:spcAft>
              <a:spcPct val="35000"/>
            </a:spcAft>
            <a:buNone/>
          </a:pPr>
          <a:r>
            <a:rPr lang="en-US" sz="1800" kern="1200" dirty="0"/>
            <a:t>The Agenda Letter should not be longer than one page and usually contain three or less items.</a:t>
          </a:r>
        </a:p>
      </dsp:txBody>
      <dsp:txXfrm>
        <a:off x="8080790" y="1566436"/>
        <a:ext cx="2468949" cy="2349650"/>
      </dsp:txXfrm>
    </dsp:sp>
    <dsp:sp modelId="{DD928098-897A-AB4F-B532-B459BCBEDDE7}">
      <dsp:nvSpPr>
        <dsp:cNvPr id="0" name=""/>
        <dsp:cNvSpPr/>
      </dsp:nvSpPr>
      <dsp:spPr>
        <a:xfrm>
          <a:off x="8082368" y="478568"/>
          <a:ext cx="2465793" cy="1183580"/>
        </a:xfrm>
        <a:prstGeom prst="rect">
          <a:avLst/>
        </a:prstGeom>
        <a:noFill/>
        <a:ln w="9525" cap="rnd"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3566" tIns="165100" rIns="243566" bIns="165100" numCol="1" spcCol="1270" anchor="ctr" anchorCtr="0">
          <a:noAutofit/>
        </a:bodyPr>
        <a:lstStyle/>
        <a:p>
          <a:pPr marL="0" lvl="0" indent="0" algn="l" defTabSz="2667000">
            <a:lnSpc>
              <a:spcPct val="90000"/>
            </a:lnSpc>
            <a:spcBef>
              <a:spcPct val="0"/>
            </a:spcBef>
            <a:spcAft>
              <a:spcPct val="35000"/>
            </a:spcAft>
            <a:buNone/>
          </a:pPr>
          <a:r>
            <a:rPr lang="en-US" sz="6000" kern="1200"/>
            <a:t>04</a:t>
          </a:r>
        </a:p>
      </dsp:txBody>
      <dsp:txXfrm>
        <a:off x="8082368" y="478568"/>
        <a:ext cx="2465793" cy="118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57F0D-990B-492F-BD09-3D36D42F6AC8}">
      <dsp:nvSpPr>
        <dsp:cNvPr id="0" name=""/>
        <dsp:cNvSpPr/>
      </dsp:nvSpPr>
      <dsp:spPr>
        <a:xfrm>
          <a:off x="1250636" y="38064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0D347-1FE5-4152-94EA-0C2DDA37E6B3}">
      <dsp:nvSpPr>
        <dsp:cNvPr id="0" name=""/>
        <dsp:cNvSpPr/>
      </dsp:nvSpPr>
      <dsp:spPr>
        <a:xfrm>
          <a:off x="62636" y="2833470"/>
          <a:ext cx="4320000" cy="93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Corbel" panose="020B0503020204020204" pitchFamily="34" charset="0"/>
            </a:rPr>
            <a:t>Plan to arrive at least 20 minutes early for the ISP meeting.</a:t>
          </a:r>
        </a:p>
      </dsp:txBody>
      <dsp:txXfrm>
        <a:off x="62636" y="2833470"/>
        <a:ext cx="4320000" cy="939348"/>
      </dsp:txXfrm>
    </dsp:sp>
    <dsp:sp modelId="{FD5327DD-2BE1-4640-850A-C43A9E584576}">
      <dsp:nvSpPr>
        <dsp:cNvPr id="0" name=""/>
        <dsp:cNvSpPr/>
      </dsp:nvSpPr>
      <dsp:spPr>
        <a:xfrm>
          <a:off x="6830767" y="495169"/>
          <a:ext cx="1944000" cy="1942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F38C1-8085-421C-9BE7-7FC04E7A2677}">
      <dsp:nvSpPr>
        <dsp:cNvPr id="0" name=""/>
        <dsp:cNvSpPr/>
      </dsp:nvSpPr>
      <dsp:spPr>
        <a:xfrm>
          <a:off x="5201273" y="2763037"/>
          <a:ext cx="5353300" cy="10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Corbel" panose="020B0503020204020204" pitchFamily="34" charset="0"/>
            </a:rPr>
            <a:t>Pass out your ISP Agenda Letter at some point prior to the commencement of the meeting and ask if the team can talk through each point.</a:t>
          </a:r>
        </a:p>
      </dsp:txBody>
      <dsp:txXfrm>
        <a:off x="5201273" y="2763037"/>
        <a:ext cx="5353300" cy="1030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236AA-E940-4A1F-AA3A-236C8A1D730E}">
      <dsp:nvSpPr>
        <dsp:cNvPr id="0" name=""/>
        <dsp:cNvSpPr/>
      </dsp:nvSpPr>
      <dsp:spPr>
        <a:xfrm>
          <a:off x="218942" y="169826"/>
          <a:ext cx="1339325" cy="13393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BF1B6-6620-4103-90D5-1B3EBB66D804}">
      <dsp:nvSpPr>
        <dsp:cNvPr id="0" name=""/>
        <dsp:cNvSpPr/>
      </dsp:nvSpPr>
      <dsp:spPr>
        <a:xfrm>
          <a:off x="500200" y="451085"/>
          <a:ext cx="776808" cy="776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72E32-AD6D-4185-8512-42B0C37BE8E1}">
      <dsp:nvSpPr>
        <dsp:cNvPr id="0" name=""/>
        <dsp:cNvSpPr/>
      </dsp:nvSpPr>
      <dsp:spPr>
        <a:xfrm>
          <a:off x="1845266" y="169826"/>
          <a:ext cx="3156980" cy="133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Corbel" panose="020B0503020204020204" pitchFamily="34" charset="0"/>
            </a:rPr>
            <a:t>Keep your cool – maintain a calm and gentle demeanor.</a:t>
          </a:r>
        </a:p>
      </dsp:txBody>
      <dsp:txXfrm>
        <a:off x="1845266" y="169826"/>
        <a:ext cx="3156980" cy="1339325"/>
      </dsp:txXfrm>
    </dsp:sp>
    <dsp:sp modelId="{874A1C8A-B2A8-4463-AFB3-2985D08DEFD6}">
      <dsp:nvSpPr>
        <dsp:cNvPr id="0" name=""/>
        <dsp:cNvSpPr/>
      </dsp:nvSpPr>
      <dsp:spPr>
        <a:xfrm>
          <a:off x="5552327" y="169826"/>
          <a:ext cx="1339325" cy="13393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F6B18-089A-4A5A-8DF9-E41053D88421}">
      <dsp:nvSpPr>
        <dsp:cNvPr id="0" name=""/>
        <dsp:cNvSpPr/>
      </dsp:nvSpPr>
      <dsp:spPr>
        <a:xfrm>
          <a:off x="5833585" y="451085"/>
          <a:ext cx="776808" cy="776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D5DF3-C90B-417D-A410-BC70B7446CB1}">
      <dsp:nvSpPr>
        <dsp:cNvPr id="0" name=""/>
        <dsp:cNvSpPr/>
      </dsp:nvSpPr>
      <dsp:spPr>
        <a:xfrm>
          <a:off x="7178650" y="169826"/>
          <a:ext cx="3156980" cy="133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orbel" panose="020B0503020204020204" pitchFamily="34" charset="0"/>
            </a:rPr>
            <a:t>The only thing you can do during the ISP meeting is attempt to persuade, so anger will only harm your outcome.</a:t>
          </a:r>
        </a:p>
      </dsp:txBody>
      <dsp:txXfrm>
        <a:off x="7178650" y="169826"/>
        <a:ext cx="3156980" cy="1339325"/>
      </dsp:txXfrm>
    </dsp:sp>
    <dsp:sp modelId="{5DCB7416-E06A-4097-8742-78DC2CE76505}">
      <dsp:nvSpPr>
        <dsp:cNvPr id="0" name=""/>
        <dsp:cNvSpPr/>
      </dsp:nvSpPr>
      <dsp:spPr>
        <a:xfrm>
          <a:off x="218942" y="2127358"/>
          <a:ext cx="1339325" cy="13393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E7898-028E-4A63-B58D-78BC1811CDD3}">
      <dsp:nvSpPr>
        <dsp:cNvPr id="0" name=""/>
        <dsp:cNvSpPr/>
      </dsp:nvSpPr>
      <dsp:spPr>
        <a:xfrm>
          <a:off x="500200" y="2408617"/>
          <a:ext cx="776808" cy="776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C3272-D6CA-49A1-B301-85E38495EA8E}">
      <dsp:nvSpPr>
        <dsp:cNvPr id="0" name=""/>
        <dsp:cNvSpPr/>
      </dsp:nvSpPr>
      <dsp:spPr>
        <a:xfrm>
          <a:off x="1845266" y="2127358"/>
          <a:ext cx="3156980" cy="133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orbel" panose="020B0503020204020204" pitchFamily="34" charset="0"/>
            </a:rPr>
            <a:t>If members do not concede to one of your goals it is okay there are other ways to advocate for your child.</a:t>
          </a:r>
        </a:p>
      </dsp:txBody>
      <dsp:txXfrm>
        <a:off x="1845266" y="2127358"/>
        <a:ext cx="3156980" cy="1339325"/>
      </dsp:txXfrm>
    </dsp:sp>
    <dsp:sp modelId="{847037B5-4687-475D-B080-88D5FBC09922}">
      <dsp:nvSpPr>
        <dsp:cNvPr id="0" name=""/>
        <dsp:cNvSpPr/>
      </dsp:nvSpPr>
      <dsp:spPr>
        <a:xfrm>
          <a:off x="5552327" y="2127358"/>
          <a:ext cx="1339325" cy="13393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58A2E-6F80-45CB-A7D8-25632FEBE2E1}">
      <dsp:nvSpPr>
        <dsp:cNvPr id="0" name=""/>
        <dsp:cNvSpPr/>
      </dsp:nvSpPr>
      <dsp:spPr>
        <a:xfrm>
          <a:off x="5833585" y="2408617"/>
          <a:ext cx="776808" cy="776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3C576-9BBE-40BE-8F32-DFFFDF6A6A08}">
      <dsp:nvSpPr>
        <dsp:cNvPr id="0" name=""/>
        <dsp:cNvSpPr/>
      </dsp:nvSpPr>
      <dsp:spPr>
        <a:xfrm>
          <a:off x="7178650" y="2127358"/>
          <a:ext cx="3156980" cy="133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Corbel" panose="020B0503020204020204" pitchFamily="34" charset="0"/>
            </a:rPr>
            <a:t>“A soft answer turns away wrath,” and “By patience a ruler is persuaded.”</a:t>
          </a:r>
        </a:p>
      </dsp:txBody>
      <dsp:txXfrm>
        <a:off x="7178650" y="2127358"/>
        <a:ext cx="3156980" cy="1339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81AD-B54B-124E-A7F2-24D41F44FC0B}">
      <dsp:nvSpPr>
        <dsp:cNvPr id="0" name=""/>
        <dsp:cNvSpPr/>
      </dsp:nvSpPr>
      <dsp:spPr>
        <a:xfrm>
          <a:off x="837" y="366486"/>
          <a:ext cx="4839230" cy="29035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orbel" panose="020B0503020204020204" pitchFamily="34" charset="0"/>
            </a:rPr>
            <a:t>Foster parents can also petition for custody of their foster child. </a:t>
          </a:r>
        </a:p>
      </dsp:txBody>
      <dsp:txXfrm>
        <a:off x="837" y="366486"/>
        <a:ext cx="4839230" cy="2903538"/>
      </dsp:txXfrm>
    </dsp:sp>
    <dsp:sp modelId="{07D407C3-6CBF-094F-8B8A-875DF43711E6}">
      <dsp:nvSpPr>
        <dsp:cNvPr id="0" name=""/>
        <dsp:cNvSpPr/>
      </dsp:nvSpPr>
      <dsp:spPr>
        <a:xfrm>
          <a:off x="4914344" y="1696755"/>
          <a:ext cx="725884" cy="2430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D8AF9-A093-D546-9735-E1F4F76646FC}">
      <dsp:nvSpPr>
        <dsp:cNvPr id="0" name=""/>
        <dsp:cNvSpPr/>
      </dsp:nvSpPr>
      <dsp:spPr>
        <a:xfrm>
          <a:off x="5714505" y="366486"/>
          <a:ext cx="4839230" cy="29035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Corbel" panose="020B0503020204020204" pitchFamily="34" charset="0"/>
            </a:rPr>
            <a:t>On the same note, foster parents can petition for termination of the child’s parental rights. </a:t>
          </a:r>
        </a:p>
      </dsp:txBody>
      <dsp:txXfrm>
        <a:off x="5714505" y="366486"/>
        <a:ext cx="4839230" cy="2903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3B05-99F9-5C48-94BE-BB654D935F13}">
      <dsp:nvSpPr>
        <dsp:cNvPr id="0" name=""/>
        <dsp:cNvSpPr/>
      </dsp:nvSpPr>
      <dsp:spPr>
        <a:xfrm>
          <a:off x="1288" y="803813"/>
          <a:ext cx="4522284" cy="28716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15153-55AB-7C4F-979D-C923C49FC829}">
      <dsp:nvSpPr>
        <dsp:cNvPr id="0" name=""/>
        <dsp:cNvSpPr/>
      </dsp:nvSpPr>
      <dsp:spPr>
        <a:xfrm>
          <a:off x="503764" y="1281165"/>
          <a:ext cx="4522284" cy="287165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rbel" panose="020B0503020204020204" pitchFamily="34" charset="0"/>
            </a:rPr>
            <a:t>Transitioning well also means that the natural parents or relative caregivers have as much knowledge about their children as possible. Foster parents have the best information about every aspect of their foster child’s life. Ideally, all of this would be shared as part of the transition process. </a:t>
          </a:r>
        </a:p>
      </dsp:txBody>
      <dsp:txXfrm>
        <a:off x="587872" y="1365273"/>
        <a:ext cx="4354068" cy="2703434"/>
      </dsp:txXfrm>
    </dsp:sp>
    <dsp:sp modelId="{5AD4AB0B-B60A-244A-8491-08B41F659236}">
      <dsp:nvSpPr>
        <dsp:cNvPr id="0" name=""/>
        <dsp:cNvSpPr/>
      </dsp:nvSpPr>
      <dsp:spPr>
        <a:xfrm>
          <a:off x="5528525" y="803813"/>
          <a:ext cx="4522284" cy="28716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0A215-1355-2447-8465-FDB92FE9C97E}">
      <dsp:nvSpPr>
        <dsp:cNvPr id="0" name=""/>
        <dsp:cNvSpPr/>
      </dsp:nvSpPr>
      <dsp:spPr>
        <a:xfrm>
          <a:off x="6031001" y="1281165"/>
          <a:ext cx="4522284" cy="287165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orbel" panose="020B0503020204020204" pitchFamily="34" charset="0"/>
            </a:rPr>
            <a:t>The sad reality is that many children are transitioned without the benefit of this full sharing of information. Unless a foster parent is a party to the case, they have no recourse to petition the Court to mandate that their foster child transitions well.</a:t>
          </a:r>
        </a:p>
      </dsp:txBody>
      <dsp:txXfrm>
        <a:off x="6115109" y="1365273"/>
        <a:ext cx="4354068" cy="27034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265BD-9F7B-AA44-9513-30D684DB2907}" type="datetimeFigureOut">
              <a:rPr lang="en-US" smtClean="0"/>
              <a:t>7/30/25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AB11E-36D9-914A-95CD-787972CAA57E}" type="slidenum">
              <a:rPr lang="en-US" smtClean="0"/>
              <a:t>‹#›</a:t>
            </a:fld>
            <a:endParaRPr lang="en-US"/>
          </a:p>
        </p:txBody>
      </p:sp>
    </p:spTree>
    <p:extLst>
      <p:ext uri="{BB962C8B-B14F-4D97-AF65-F5344CB8AC3E}">
        <p14:creationId xmlns:p14="http://schemas.microsoft.com/office/powerpoint/2010/main" val="264207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19</a:t>
            </a:fld>
            <a:endParaRPr lang="en-US"/>
          </a:p>
        </p:txBody>
      </p:sp>
    </p:spTree>
    <p:extLst>
      <p:ext uri="{BB962C8B-B14F-4D97-AF65-F5344CB8AC3E}">
        <p14:creationId xmlns:p14="http://schemas.microsoft.com/office/powerpoint/2010/main" val="5821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deadlines, there is a tremendous amount of value a foster parent can add to the advocacy equation. Many cases have turned on foster parents being prepared ahead of time to advocate for their children. </a:t>
            </a:r>
          </a:p>
          <a:p>
            <a:r>
              <a:rPr lang="en-US" dirty="0"/>
              <a:t>At the foundation of every prepare-in-advance strategy is documentation. An old proverb sums it up this way: “You can’t stop crazy, but you can document it.” </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20</a:t>
            </a:fld>
            <a:endParaRPr lang="en-US"/>
          </a:p>
        </p:txBody>
      </p:sp>
    </p:spTree>
    <p:extLst>
      <p:ext uri="{BB962C8B-B14F-4D97-AF65-F5344CB8AC3E}">
        <p14:creationId xmlns:p14="http://schemas.microsoft.com/office/powerpoint/2010/main" val="154418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 the legislative branch, your options are limited to creating and lobbying for changes to statutes that affect your foster child’s situation. This option almost never provides the immediate and time sensitive relief that your foster child needs. However, you can play a lead role in promoting good legislation that solves or improves repeat problems.</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22</a:t>
            </a:fld>
            <a:endParaRPr lang="en-US"/>
          </a:p>
        </p:txBody>
      </p:sp>
    </p:spTree>
    <p:extLst>
      <p:ext uri="{BB962C8B-B14F-4D97-AF65-F5344CB8AC3E}">
        <p14:creationId xmlns:p14="http://schemas.microsoft.com/office/powerpoint/2010/main" val="164618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Advocacy for your foster child under the executive branch includes attending ISPs, preparing for and advocating for your foster child’s best interest at ISPs, diplomacy with the DHR case worker, working up the Department’s chain of command when problems arise, and initiating the Department’s conflict resolution process.</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23</a:t>
            </a:fld>
            <a:endParaRPr lang="en-US"/>
          </a:p>
        </p:txBody>
      </p:sp>
    </p:spTree>
    <p:extLst>
      <p:ext uri="{BB962C8B-B14F-4D97-AF65-F5344CB8AC3E}">
        <p14:creationId xmlns:p14="http://schemas.microsoft.com/office/powerpoint/2010/main" val="327804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 the judicial branch, you have a lot more options. You can ask the Court to let you become a party to the current case before the Court. The formal name for this request is called “Intervention” and in most cases the current case before the court is “dependency.”  Whether a judge grants or denies a foster parents’ request to be a party to the current case is within the discretion of the court – as things currently stand. </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24</a:t>
            </a:fld>
            <a:endParaRPr lang="en-US"/>
          </a:p>
        </p:txBody>
      </p:sp>
    </p:spTree>
    <p:extLst>
      <p:ext uri="{BB962C8B-B14F-4D97-AF65-F5344CB8AC3E}">
        <p14:creationId xmlns:p14="http://schemas.microsoft.com/office/powerpoint/2010/main" val="374607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common and sad misconception that foster parents will violate their foster parent agreement with the Department if they hire an attorney and petition for custody of the child in their care. This just isn’t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little-known fact is that the Department is required by law to join the foster parents’ petition for termination, unless the Department has documented some really good reasons not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25</a:t>
            </a:fld>
            <a:endParaRPr lang="en-US"/>
          </a:p>
        </p:txBody>
      </p:sp>
    </p:spTree>
    <p:extLst>
      <p:ext uri="{BB962C8B-B14F-4D97-AF65-F5344CB8AC3E}">
        <p14:creationId xmlns:p14="http://schemas.microsoft.com/office/powerpoint/2010/main" val="268436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Reunification is the first and most important goal of foster care. When it is timely pursued and in the best interest of your foster child, the foster parents can have a great impact on the child’s transition for the better.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transition well means that the Department is following their own policy and best practice. The best practice for transition a child is gradual over time – and tailored for the individual circumstances.</a:t>
            </a:r>
          </a:p>
          <a:p>
            <a:endParaRPr lang="en-US" dirty="0"/>
          </a:p>
          <a:p>
            <a:r>
              <a:rPr lang="en-US" dirty="0"/>
              <a:t>Many foster parents are hopeful about a bio family member, but they want to make sure that the children are transitioned well.</a:t>
            </a:r>
          </a:p>
          <a:p>
            <a:r>
              <a:rPr lang="en-US" dirty="0"/>
              <a:t>As a side note, it’s almost always clinically prescribed that the first visits with the relative happen in the presence of the long-time foster parent. This creates a safe place for your foster child to gradually become accustomed to the relative caregiver.</a:t>
            </a:r>
          </a:p>
          <a:p>
            <a:r>
              <a:rPr lang="en-US" dirty="0"/>
              <a:t>Sometimes, this type of healthy transition can only happen if the foster parent intervenes to become a party to the case.</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26</a:t>
            </a:fld>
            <a:endParaRPr lang="en-US"/>
          </a:p>
        </p:txBody>
      </p:sp>
    </p:spTree>
    <p:extLst>
      <p:ext uri="{BB962C8B-B14F-4D97-AF65-F5344CB8AC3E}">
        <p14:creationId xmlns:p14="http://schemas.microsoft.com/office/powerpoint/2010/main" val="425024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 the foster parent could even create a notebook with all of this relevant information. Ideally, this information would be fluidly shared with the legal parent or relative caregiver.</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27</a:t>
            </a:fld>
            <a:endParaRPr lang="en-US"/>
          </a:p>
        </p:txBody>
      </p:sp>
    </p:spTree>
    <p:extLst>
      <p:ext uri="{BB962C8B-B14F-4D97-AF65-F5344CB8AC3E}">
        <p14:creationId xmlns:p14="http://schemas.microsoft.com/office/powerpoint/2010/main" val="163978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sake of the children and the natural families they will reunite into, foster parents must have a seat at the table as parties to the juvenile court case.</a:t>
            </a:r>
          </a:p>
          <a:p>
            <a:endParaRPr lang="en-US" dirty="0"/>
          </a:p>
        </p:txBody>
      </p:sp>
      <p:sp>
        <p:nvSpPr>
          <p:cNvPr id="4" name="Slide Number Placeholder 3"/>
          <p:cNvSpPr>
            <a:spLocks noGrp="1"/>
          </p:cNvSpPr>
          <p:nvPr>
            <p:ph type="sldNum" sz="quarter" idx="5"/>
          </p:nvPr>
        </p:nvSpPr>
        <p:spPr/>
        <p:txBody>
          <a:bodyPr/>
          <a:lstStyle/>
          <a:p>
            <a:fld id="{DFCAB11E-36D9-914A-95CD-787972CAA57E}" type="slidenum">
              <a:rPr lang="en-US" smtClean="0"/>
              <a:t>28</a:t>
            </a:fld>
            <a:endParaRPr lang="en-US"/>
          </a:p>
        </p:txBody>
      </p:sp>
    </p:spTree>
    <p:extLst>
      <p:ext uri="{BB962C8B-B14F-4D97-AF65-F5344CB8AC3E}">
        <p14:creationId xmlns:p14="http://schemas.microsoft.com/office/powerpoint/2010/main" val="194219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1681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7/30/25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764527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644904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1160EA64-D806-43AC-9DF2-F8C432F32B4C}" type="datetimeFigureOut">
              <a:rPr lang="en-US" smtClean="0"/>
              <a:t>7/30/25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60645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3890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1493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3215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348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808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7/30/25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808203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7/30/25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15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7/30/25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8016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7/30/25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3880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160EA64-D806-43AC-9DF2-F8C432F32B4C}" type="datetimeFigureOut">
              <a:rPr lang="en-US" smtClean="0"/>
              <a:t>7/30/25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14522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1160EA64-D806-43AC-9DF2-F8C432F32B4C}" type="datetimeFigureOut">
              <a:rPr lang="en-US" smtClean="0"/>
              <a:t>7/30/25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1605531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72C2FB-CF96-CE9D-A89F-9909FCDFF25E}"/>
              </a:ext>
            </a:extLst>
          </p:cNvPr>
          <p:cNvSpPr>
            <a:spLocks noGrp="1"/>
          </p:cNvSpPr>
          <p:nvPr>
            <p:ph type="ctrTitle"/>
          </p:nvPr>
        </p:nvSpPr>
        <p:spPr>
          <a:xfrm>
            <a:off x="1280559" y="1286935"/>
            <a:ext cx="9638153" cy="2668377"/>
          </a:xfrm>
          <a:effectLst/>
        </p:spPr>
        <p:txBody>
          <a:bodyPr>
            <a:normAutofit/>
          </a:bodyPr>
          <a:lstStyle/>
          <a:p>
            <a:pPr algn="ctr"/>
            <a:r>
              <a:rPr lang="en-US" dirty="0">
                <a:solidFill>
                  <a:schemeClr val="tx1"/>
                </a:solidFill>
                <a:latin typeface="Corbel" panose="020B0503020204020204" pitchFamily="34" charset="0"/>
              </a:rPr>
              <a:t>Foster Parent Diplomacy and Record Keeping</a:t>
            </a:r>
            <a:br>
              <a:rPr lang="en-US" dirty="0">
                <a:solidFill>
                  <a:schemeClr val="tx1"/>
                </a:solidFill>
                <a:latin typeface="Corbel" panose="020B0503020204020204" pitchFamily="34" charset="0"/>
              </a:rPr>
            </a:br>
            <a:r>
              <a:rPr lang="en-US" dirty="0">
                <a:solidFill>
                  <a:schemeClr val="tx1"/>
                </a:solidFill>
                <a:latin typeface="Corbel" panose="020B0503020204020204" pitchFamily="34" charset="0"/>
              </a:rPr>
              <a:t>Aug 23, 2025</a:t>
            </a:r>
          </a:p>
        </p:txBody>
      </p:sp>
      <p:sp>
        <p:nvSpPr>
          <p:cNvPr id="3" name="Subtitle 2">
            <a:extLst>
              <a:ext uri="{FF2B5EF4-FFF2-40B4-BE49-F238E27FC236}">
                <a16:creationId xmlns:a16="http://schemas.microsoft.com/office/drawing/2014/main" id="{109A87EA-E08C-B256-8468-B5A5F3D6AB98}"/>
              </a:ext>
            </a:extLst>
          </p:cNvPr>
          <p:cNvSpPr>
            <a:spLocks noGrp="1"/>
          </p:cNvSpPr>
          <p:nvPr>
            <p:ph type="subTitle" idx="1"/>
          </p:nvPr>
        </p:nvSpPr>
        <p:spPr>
          <a:xfrm>
            <a:off x="1280559" y="4116179"/>
            <a:ext cx="9638153" cy="1599642"/>
          </a:xfrm>
          <a:effectLst/>
        </p:spPr>
        <p:txBody>
          <a:bodyPr>
            <a:normAutofit/>
          </a:bodyPr>
          <a:lstStyle/>
          <a:p>
            <a:pPr algn="ctr"/>
            <a:r>
              <a:rPr lang="en-US" dirty="0">
                <a:latin typeface="Corbel" panose="020B0503020204020204" pitchFamily="34" charset="0"/>
              </a:rPr>
              <a:t>The Adoption Law Firm</a:t>
            </a:r>
          </a:p>
        </p:txBody>
      </p:sp>
    </p:spTree>
    <p:extLst>
      <p:ext uri="{BB962C8B-B14F-4D97-AF65-F5344CB8AC3E}">
        <p14:creationId xmlns:p14="http://schemas.microsoft.com/office/powerpoint/2010/main" val="39842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E3F9B337-844D-98AD-8B5E-C8C22BAABE06}"/>
              </a:ext>
            </a:extLst>
          </p:cNvPr>
          <p:cNvPicPr>
            <a:picLocks noChangeAspect="1"/>
          </p:cNvPicPr>
          <p:nvPr/>
        </p:nvPicPr>
        <p:blipFill>
          <a:blip r:embed="rId2">
            <a:duotone>
              <a:schemeClr val="accent1">
                <a:shade val="45000"/>
                <a:satMod val="135000"/>
              </a:schemeClr>
              <a:prstClr val="white"/>
            </a:duotone>
          </a:blip>
          <a:srcRect l="40682" r="-2" b="-2"/>
          <a:stretch>
            <a:fillRect/>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668E8-FA60-8E91-0B8D-54A186C7E069}"/>
              </a:ext>
            </a:extLst>
          </p:cNvPr>
          <p:cNvSpPr>
            <a:spLocks noGrp="1"/>
          </p:cNvSpPr>
          <p:nvPr>
            <p:ph type="title"/>
          </p:nvPr>
        </p:nvSpPr>
        <p:spPr>
          <a:xfrm>
            <a:off x="810000" y="447188"/>
            <a:ext cx="5785672" cy="1559412"/>
          </a:xfrm>
        </p:spPr>
        <p:txBody>
          <a:bodyPr>
            <a:normAutofit/>
          </a:bodyPr>
          <a:lstStyle/>
          <a:p>
            <a:r>
              <a:rPr lang="en-US" sz="4400" dirty="0">
                <a:latin typeface="Corbel" panose="020B0503020204020204" pitchFamily="34" charset="0"/>
              </a:rPr>
              <a:t>When the ISP is Over</a:t>
            </a:r>
          </a:p>
        </p:txBody>
      </p:sp>
      <p:sp>
        <p:nvSpPr>
          <p:cNvPr id="3" name="Content Placeholder 2">
            <a:extLst>
              <a:ext uri="{FF2B5EF4-FFF2-40B4-BE49-F238E27FC236}">
                <a16:creationId xmlns:a16="http://schemas.microsoft.com/office/drawing/2014/main" id="{03BCE415-9082-57EA-E5CC-6AF17EA1444C}"/>
              </a:ext>
            </a:extLst>
          </p:cNvPr>
          <p:cNvSpPr>
            <a:spLocks noGrp="1"/>
          </p:cNvSpPr>
          <p:nvPr>
            <p:ph idx="1"/>
          </p:nvPr>
        </p:nvSpPr>
        <p:spPr>
          <a:xfrm>
            <a:off x="818712" y="2413000"/>
            <a:ext cx="5055923" cy="3997812"/>
          </a:xfrm>
        </p:spPr>
        <p:txBody>
          <a:bodyPr>
            <a:noAutofit/>
          </a:bodyPr>
          <a:lstStyle/>
          <a:p>
            <a:r>
              <a:rPr lang="en-US" sz="2200" dirty="0">
                <a:latin typeface="Corbel" panose="020B0503020204020204" pitchFamily="34" charset="0"/>
              </a:rPr>
              <a:t>When the ISP is over the DHR case worker should distribute copies of the final ISP.</a:t>
            </a:r>
          </a:p>
          <a:p>
            <a:r>
              <a:rPr lang="en-US" sz="2200" dirty="0">
                <a:latin typeface="Corbel" panose="020B0503020204020204" pitchFamily="34" charset="0"/>
              </a:rPr>
              <a:t>Check the content and make sure it is what was agreed or objected to at the ISP.</a:t>
            </a:r>
          </a:p>
          <a:p>
            <a:r>
              <a:rPr lang="en-US" sz="2200" dirty="0">
                <a:latin typeface="Corbel" panose="020B0503020204020204" pitchFamily="34" charset="0"/>
              </a:rPr>
              <a:t>After the meeting is over follow up with a handwritten thank you note to several team members that made the ISP possible.</a:t>
            </a:r>
          </a:p>
        </p:txBody>
      </p:sp>
    </p:spTree>
    <p:extLst>
      <p:ext uri="{BB962C8B-B14F-4D97-AF65-F5344CB8AC3E}">
        <p14:creationId xmlns:p14="http://schemas.microsoft.com/office/powerpoint/2010/main" val="277472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image of chess pawns">
            <a:extLst>
              <a:ext uri="{FF2B5EF4-FFF2-40B4-BE49-F238E27FC236}">
                <a16:creationId xmlns:a16="http://schemas.microsoft.com/office/drawing/2014/main" id="{0E60D06A-6CC4-8BA6-6117-BBA7121B923D}"/>
              </a:ext>
            </a:extLst>
          </p:cNvPr>
          <p:cNvPicPr>
            <a:picLocks noChangeAspect="1"/>
          </p:cNvPicPr>
          <p:nvPr/>
        </p:nvPicPr>
        <p:blipFill>
          <a:blip r:embed="rId2">
            <a:alphaModFix amt="40000"/>
          </a:blip>
          <a:srcRect t="1444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77AF5A7-CB9F-6A2A-D2FC-8C06C16E5CB2}"/>
              </a:ext>
            </a:extLst>
          </p:cNvPr>
          <p:cNvSpPr>
            <a:spLocks noGrp="1"/>
          </p:cNvSpPr>
          <p:nvPr>
            <p:ph type="title"/>
          </p:nvPr>
        </p:nvSpPr>
        <p:spPr>
          <a:xfrm>
            <a:off x="810001" y="1449147"/>
            <a:ext cx="10572000" cy="3732453"/>
          </a:xfrm>
        </p:spPr>
        <p:txBody>
          <a:bodyPr vert="horz" lIns="91440" tIns="45720" rIns="91440" bIns="45720" rtlCol="0" anchor="b">
            <a:normAutofit/>
          </a:bodyPr>
          <a:lstStyle/>
          <a:p>
            <a:r>
              <a:rPr lang="en-US" sz="5400" dirty="0">
                <a:latin typeface="Corbel" panose="020B0503020204020204" pitchFamily="34" charset="0"/>
              </a:rPr>
              <a:t>Five Tips for Foster Parent Advocacy</a:t>
            </a:r>
          </a:p>
        </p:txBody>
      </p:sp>
    </p:spTree>
    <p:extLst>
      <p:ext uri="{BB962C8B-B14F-4D97-AF65-F5344CB8AC3E}">
        <p14:creationId xmlns:p14="http://schemas.microsoft.com/office/powerpoint/2010/main" val="56429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6E580-4B2D-6D8A-6562-E6DFA92665E8}"/>
              </a:ext>
            </a:extLst>
          </p:cNvPr>
          <p:cNvSpPr>
            <a:spLocks noGrp="1"/>
          </p:cNvSpPr>
          <p:nvPr>
            <p:ph type="title"/>
          </p:nvPr>
        </p:nvSpPr>
        <p:spPr>
          <a:xfrm>
            <a:off x="-150313" y="1218475"/>
            <a:ext cx="4649627" cy="4421050"/>
          </a:xfrm>
          <a:effectLst/>
        </p:spPr>
        <p:txBody>
          <a:bodyPr anchor="ctr">
            <a:normAutofit/>
          </a:bodyPr>
          <a:lstStyle/>
          <a:p>
            <a:pPr algn="r"/>
            <a:r>
              <a:rPr lang="en-US" sz="3800" dirty="0">
                <a:solidFill>
                  <a:schemeClr val="tx1"/>
                </a:solidFill>
                <a:latin typeface="Corbel" panose="020B0503020204020204" pitchFamily="34" charset="0"/>
              </a:rPr>
              <a:t>1. Expect Push Back</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95F2E9-AB75-988D-D7FD-0D877C8FDAEF}"/>
              </a:ext>
            </a:extLst>
          </p:cNvPr>
          <p:cNvSpPr>
            <a:spLocks noGrp="1"/>
          </p:cNvSpPr>
          <p:nvPr>
            <p:ph idx="1"/>
          </p:nvPr>
        </p:nvSpPr>
        <p:spPr>
          <a:xfrm>
            <a:off x="5146751" y="1218475"/>
            <a:ext cx="6080050" cy="4421051"/>
          </a:xfrm>
          <a:effectLst/>
        </p:spPr>
        <p:txBody>
          <a:bodyPr>
            <a:normAutofit/>
          </a:bodyPr>
          <a:lstStyle/>
          <a:p>
            <a:r>
              <a:rPr lang="en-US" sz="2800" dirty="0">
                <a:latin typeface="Corbel" panose="020B0503020204020204" pitchFamily="34" charset="0"/>
              </a:rPr>
              <a:t>It is possible that since you are not seen as a party in the child’s life the court and those involved will often disregard your input. Even if you are the person best suited for the court to question.</a:t>
            </a:r>
          </a:p>
        </p:txBody>
      </p:sp>
    </p:spTree>
    <p:extLst>
      <p:ext uri="{BB962C8B-B14F-4D97-AF65-F5344CB8AC3E}">
        <p14:creationId xmlns:p14="http://schemas.microsoft.com/office/powerpoint/2010/main" val="10160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ck and calendar on table">
            <a:extLst>
              <a:ext uri="{FF2B5EF4-FFF2-40B4-BE49-F238E27FC236}">
                <a16:creationId xmlns:a16="http://schemas.microsoft.com/office/drawing/2014/main" id="{A3BE4144-1680-8B4F-9080-4BF91A75F5D1}"/>
              </a:ext>
            </a:extLst>
          </p:cNvPr>
          <p:cNvPicPr>
            <a:picLocks noChangeAspect="1"/>
          </p:cNvPicPr>
          <p:nvPr/>
        </p:nvPicPr>
        <p:blipFill>
          <a:blip r:embed="rId2">
            <a:duotone>
              <a:schemeClr val="bg2">
                <a:shade val="45000"/>
                <a:satMod val="135000"/>
              </a:schemeClr>
              <a:prstClr val="white"/>
            </a:duotone>
            <a:alphaModFix amt="40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35AA5DE-8C5C-8D9C-028A-47A2795A94A4}"/>
              </a:ext>
            </a:extLst>
          </p:cNvPr>
          <p:cNvSpPr>
            <a:spLocks noGrp="1"/>
          </p:cNvSpPr>
          <p:nvPr>
            <p:ph type="title"/>
          </p:nvPr>
        </p:nvSpPr>
        <p:spPr>
          <a:xfrm>
            <a:off x="810001" y="1449147"/>
            <a:ext cx="10572000" cy="3732453"/>
          </a:xfrm>
        </p:spPr>
        <p:txBody>
          <a:bodyPr vert="horz" lIns="91440" tIns="45720" rIns="91440" bIns="45720" rtlCol="0" anchor="b">
            <a:normAutofit/>
          </a:bodyPr>
          <a:lstStyle/>
          <a:p>
            <a:r>
              <a:rPr lang="en-US" sz="6000" dirty="0">
                <a:latin typeface="Corbel" panose="020B0503020204020204" pitchFamily="34" charset="0"/>
              </a:rPr>
              <a:t>2. Know Your Deadlines</a:t>
            </a:r>
          </a:p>
        </p:txBody>
      </p:sp>
    </p:spTree>
    <p:extLst>
      <p:ext uri="{BB962C8B-B14F-4D97-AF65-F5344CB8AC3E}">
        <p14:creationId xmlns:p14="http://schemas.microsoft.com/office/powerpoint/2010/main" val="104497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A4C96-EA83-2D72-3C53-E1310142BA16}"/>
              </a:ext>
            </a:extLst>
          </p:cNvPr>
          <p:cNvSpPr>
            <a:spLocks noGrp="1"/>
          </p:cNvSpPr>
          <p:nvPr>
            <p:ph type="title"/>
          </p:nvPr>
        </p:nvSpPr>
        <p:spPr>
          <a:xfrm>
            <a:off x="810000" y="447188"/>
            <a:ext cx="10571998" cy="970450"/>
          </a:xfrm>
          <a:effectLst/>
        </p:spPr>
        <p:txBody>
          <a:bodyPr anchor="ctr">
            <a:normAutofit/>
          </a:bodyPr>
          <a:lstStyle/>
          <a:p>
            <a:pPr algn="ctr"/>
            <a:r>
              <a:rPr lang="en-US" sz="4400" dirty="0">
                <a:solidFill>
                  <a:schemeClr val="tx1"/>
                </a:solidFill>
                <a:latin typeface="Corbel" panose="020B0503020204020204" pitchFamily="34" charset="0"/>
              </a:rPr>
              <a:t>Relative Placement and TPR</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64EA3E-54AA-0DBD-356F-6336DCF16391}"/>
              </a:ext>
            </a:extLst>
          </p:cNvPr>
          <p:cNvSpPr>
            <a:spLocks noGrp="1"/>
          </p:cNvSpPr>
          <p:nvPr>
            <p:ph idx="1"/>
          </p:nvPr>
        </p:nvSpPr>
        <p:spPr>
          <a:xfrm>
            <a:off x="1115732" y="2222287"/>
            <a:ext cx="9966953" cy="3636511"/>
          </a:xfrm>
          <a:effectLst/>
        </p:spPr>
        <p:txBody>
          <a:bodyPr>
            <a:normAutofit/>
          </a:bodyPr>
          <a:lstStyle/>
          <a:p>
            <a:r>
              <a:rPr lang="en-US" sz="3200" dirty="0"/>
              <a:t> </a:t>
            </a:r>
            <a:r>
              <a:rPr lang="en-US" sz="4000" dirty="0">
                <a:latin typeface="Corbel" panose="020B0503020204020204" pitchFamily="34" charset="0"/>
              </a:rPr>
              <a:t>The court is required to consider placing the child with relatives, as an alternative to termination of parental rights.</a:t>
            </a:r>
          </a:p>
        </p:txBody>
      </p:sp>
    </p:spTree>
    <p:extLst>
      <p:ext uri="{BB962C8B-B14F-4D97-AF65-F5344CB8AC3E}">
        <p14:creationId xmlns:p14="http://schemas.microsoft.com/office/powerpoint/2010/main" val="313901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D0A9B-7029-E140-9DD3-9200A3DF4F6A}"/>
              </a:ext>
            </a:extLst>
          </p:cNvPr>
          <p:cNvSpPr>
            <a:spLocks noGrp="1"/>
          </p:cNvSpPr>
          <p:nvPr>
            <p:ph type="title"/>
          </p:nvPr>
        </p:nvSpPr>
        <p:spPr>
          <a:xfrm>
            <a:off x="8432825" y="1303113"/>
            <a:ext cx="3372079" cy="4251775"/>
          </a:xfrm>
          <a:effectLst/>
        </p:spPr>
        <p:txBody>
          <a:bodyPr anchor="ctr">
            <a:normAutofit/>
          </a:bodyPr>
          <a:lstStyle/>
          <a:p>
            <a:r>
              <a:rPr lang="en-US" sz="8000" dirty="0">
                <a:latin typeface="Corbel" panose="020B0503020204020204" pitchFamily="34" charset="0"/>
              </a:rPr>
              <a:t>#1</a:t>
            </a:r>
          </a:p>
        </p:txBody>
      </p:sp>
      <p:sp useBgFill="1">
        <p:nvSpPr>
          <p:cNvPr id="13"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6D33E76-D83B-3C47-D70D-97F6F678CE8B}"/>
              </a:ext>
            </a:extLst>
          </p:cNvPr>
          <p:cNvSpPr>
            <a:spLocks noGrp="1"/>
          </p:cNvSpPr>
          <p:nvPr>
            <p:ph idx="1"/>
          </p:nvPr>
        </p:nvSpPr>
        <p:spPr>
          <a:xfrm>
            <a:off x="451514" y="978993"/>
            <a:ext cx="5830952" cy="4900014"/>
          </a:xfrm>
          <a:effectLst/>
        </p:spPr>
        <p:txBody>
          <a:bodyPr>
            <a:normAutofit/>
          </a:bodyPr>
          <a:lstStyle/>
          <a:p>
            <a:pPr lvl="1"/>
            <a:r>
              <a:rPr lang="en-US" sz="3600" dirty="0">
                <a:latin typeface="Corbel" panose="020B0503020204020204" pitchFamily="34" charset="0"/>
              </a:rPr>
              <a:t>If a parent has abandoned their child for four months, the juvenile court is not required to consider placing the child with a relative.</a:t>
            </a:r>
          </a:p>
          <a:p>
            <a:endParaRPr lang="en-US" dirty="0"/>
          </a:p>
        </p:txBody>
      </p:sp>
    </p:spTree>
    <p:extLst>
      <p:ext uri="{BB962C8B-B14F-4D97-AF65-F5344CB8AC3E}">
        <p14:creationId xmlns:p14="http://schemas.microsoft.com/office/powerpoint/2010/main" val="209947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C1567-4C08-0A84-8F9A-DE9F210030C0}"/>
              </a:ext>
            </a:extLst>
          </p:cNvPr>
          <p:cNvSpPr>
            <a:spLocks noGrp="1"/>
          </p:cNvSpPr>
          <p:nvPr>
            <p:ph type="title"/>
          </p:nvPr>
        </p:nvSpPr>
        <p:spPr>
          <a:xfrm>
            <a:off x="8432825" y="1303113"/>
            <a:ext cx="3372079" cy="4251775"/>
          </a:xfrm>
          <a:effectLst/>
        </p:spPr>
        <p:txBody>
          <a:bodyPr anchor="ctr">
            <a:normAutofit/>
          </a:bodyPr>
          <a:lstStyle/>
          <a:p>
            <a:r>
              <a:rPr lang="en-US" sz="8000" dirty="0">
                <a:latin typeface="Corbel" panose="020B0503020204020204" pitchFamily="34" charset="0"/>
              </a:rPr>
              <a:t>#2</a:t>
            </a:r>
          </a:p>
        </p:txBody>
      </p:sp>
      <p:sp useBgFill="1">
        <p:nvSpPr>
          <p:cNvPr id="10"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83C066-849D-96A5-5E1D-9384D34C462C}"/>
              </a:ext>
            </a:extLst>
          </p:cNvPr>
          <p:cNvSpPr>
            <a:spLocks noGrp="1"/>
          </p:cNvSpPr>
          <p:nvPr>
            <p:ph idx="1"/>
          </p:nvPr>
        </p:nvSpPr>
        <p:spPr>
          <a:xfrm>
            <a:off x="451514" y="978993"/>
            <a:ext cx="5830952" cy="4900014"/>
          </a:xfrm>
          <a:effectLst/>
        </p:spPr>
        <p:txBody>
          <a:bodyPr>
            <a:normAutofit/>
          </a:bodyPr>
          <a:lstStyle/>
          <a:p>
            <a:pPr lvl="1"/>
            <a:r>
              <a:rPr lang="en-US" sz="2800" dirty="0">
                <a:latin typeface="Corbel" panose="020B0503020204020204" pitchFamily="34" charset="0"/>
              </a:rPr>
              <a:t>If a relative is given notice of the child being in foster care, and does not come forward in four months, the juvenile court is not required to consider them for placement.</a:t>
            </a:r>
          </a:p>
          <a:p>
            <a:endParaRPr lang="en-US" dirty="0"/>
          </a:p>
        </p:txBody>
      </p:sp>
    </p:spTree>
    <p:extLst>
      <p:ext uri="{BB962C8B-B14F-4D97-AF65-F5344CB8AC3E}">
        <p14:creationId xmlns:p14="http://schemas.microsoft.com/office/powerpoint/2010/main" val="61034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D4E97-9151-1F6F-6169-DC5C17B07100}"/>
              </a:ext>
            </a:extLst>
          </p:cNvPr>
          <p:cNvSpPr>
            <a:spLocks noGrp="1"/>
          </p:cNvSpPr>
          <p:nvPr>
            <p:ph type="title"/>
          </p:nvPr>
        </p:nvSpPr>
        <p:spPr>
          <a:xfrm>
            <a:off x="8432825" y="1303113"/>
            <a:ext cx="3372079" cy="4251775"/>
          </a:xfrm>
          <a:effectLst/>
        </p:spPr>
        <p:txBody>
          <a:bodyPr anchor="ctr">
            <a:normAutofit/>
          </a:bodyPr>
          <a:lstStyle/>
          <a:p>
            <a:r>
              <a:rPr lang="en-US" sz="8000" dirty="0">
                <a:latin typeface="Corbel" panose="020B0503020204020204" pitchFamily="34" charset="0"/>
              </a:rPr>
              <a:t>#3</a:t>
            </a:r>
          </a:p>
        </p:txBody>
      </p:sp>
      <p:sp useBgFill="1">
        <p:nvSpPr>
          <p:cNvPr id="10"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7535105-0F9F-351D-4EE2-F276AD6834C5}"/>
              </a:ext>
            </a:extLst>
          </p:cNvPr>
          <p:cNvSpPr>
            <a:spLocks noGrp="1"/>
          </p:cNvSpPr>
          <p:nvPr>
            <p:ph idx="1"/>
          </p:nvPr>
        </p:nvSpPr>
        <p:spPr>
          <a:xfrm>
            <a:off x="451514" y="978993"/>
            <a:ext cx="5830952" cy="4900014"/>
          </a:xfrm>
          <a:effectLst/>
        </p:spPr>
        <p:txBody>
          <a:bodyPr>
            <a:normAutofit/>
          </a:bodyPr>
          <a:lstStyle/>
          <a:p>
            <a:pPr lvl="1"/>
            <a:r>
              <a:rPr lang="en-US" sz="3200" dirty="0">
                <a:latin typeface="Corbel" panose="020B0503020204020204" pitchFamily="34" charset="0"/>
              </a:rPr>
              <a:t> If the child has been in foster care for twelve of the last twenty-four months, the Department is required to file a petition to terminate the legal parents’ rights. There are a few expedient exceptions to that rule.</a:t>
            </a:r>
          </a:p>
          <a:p>
            <a:endParaRPr lang="en-US" dirty="0"/>
          </a:p>
        </p:txBody>
      </p:sp>
    </p:spTree>
    <p:extLst>
      <p:ext uri="{BB962C8B-B14F-4D97-AF65-F5344CB8AC3E}">
        <p14:creationId xmlns:p14="http://schemas.microsoft.com/office/powerpoint/2010/main" val="77885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48CD1-D397-566F-9184-8D2F509B58BF}"/>
              </a:ext>
            </a:extLst>
          </p:cNvPr>
          <p:cNvSpPr>
            <a:spLocks noGrp="1"/>
          </p:cNvSpPr>
          <p:nvPr>
            <p:ph type="title"/>
          </p:nvPr>
        </p:nvSpPr>
        <p:spPr>
          <a:xfrm>
            <a:off x="8432825" y="1303113"/>
            <a:ext cx="3372079" cy="4251775"/>
          </a:xfrm>
          <a:effectLst/>
        </p:spPr>
        <p:txBody>
          <a:bodyPr anchor="ctr">
            <a:normAutofit/>
          </a:bodyPr>
          <a:lstStyle/>
          <a:p>
            <a:r>
              <a:rPr lang="en-US" sz="8000" dirty="0">
                <a:latin typeface="Corbel" panose="020B0503020204020204" pitchFamily="34" charset="0"/>
              </a:rPr>
              <a:t>#4</a:t>
            </a:r>
          </a:p>
        </p:txBody>
      </p:sp>
      <p:sp useBgFill="1">
        <p:nvSpPr>
          <p:cNvPr id="10"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99F4478-5194-7FBF-C992-FE591DAE5E0A}"/>
              </a:ext>
            </a:extLst>
          </p:cNvPr>
          <p:cNvSpPr>
            <a:spLocks noGrp="1"/>
          </p:cNvSpPr>
          <p:nvPr>
            <p:ph idx="1"/>
          </p:nvPr>
        </p:nvSpPr>
        <p:spPr>
          <a:xfrm>
            <a:off x="451514" y="978993"/>
            <a:ext cx="5830952" cy="4900014"/>
          </a:xfrm>
          <a:effectLst/>
        </p:spPr>
        <p:txBody>
          <a:bodyPr>
            <a:normAutofit/>
          </a:bodyPr>
          <a:lstStyle/>
          <a:p>
            <a:pPr lvl="1"/>
            <a:r>
              <a:rPr lang="en-US" sz="3200" dirty="0">
                <a:latin typeface="Corbel" panose="020B0503020204020204" pitchFamily="34" charset="0"/>
              </a:rPr>
              <a:t>After a petition for TPR has been filed, the next checkpoint is serving all parties. This means the legal parents. After all parties have been served the court has ninety days to complete the trial on TPR.</a:t>
            </a:r>
          </a:p>
          <a:p>
            <a:endParaRPr lang="en-US" dirty="0"/>
          </a:p>
        </p:txBody>
      </p:sp>
    </p:spTree>
    <p:extLst>
      <p:ext uri="{BB962C8B-B14F-4D97-AF65-F5344CB8AC3E}">
        <p14:creationId xmlns:p14="http://schemas.microsoft.com/office/powerpoint/2010/main" val="339300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95739-B349-D871-B9D5-21C0E7E76C87}"/>
              </a:ext>
            </a:extLst>
          </p:cNvPr>
          <p:cNvSpPr>
            <a:spLocks noGrp="1"/>
          </p:cNvSpPr>
          <p:nvPr>
            <p:ph type="title"/>
          </p:nvPr>
        </p:nvSpPr>
        <p:spPr>
          <a:xfrm>
            <a:off x="8432825" y="1303113"/>
            <a:ext cx="3372079" cy="4251775"/>
          </a:xfrm>
          <a:effectLst/>
        </p:spPr>
        <p:txBody>
          <a:bodyPr anchor="ctr">
            <a:normAutofit/>
          </a:bodyPr>
          <a:lstStyle/>
          <a:p>
            <a:r>
              <a:rPr lang="en-US" sz="8000" dirty="0">
                <a:latin typeface="Corbel" panose="020B0503020204020204" pitchFamily="34" charset="0"/>
              </a:rPr>
              <a:t>#5</a:t>
            </a:r>
          </a:p>
        </p:txBody>
      </p:sp>
      <p:sp useBgFill="1">
        <p:nvSpPr>
          <p:cNvPr id="10" name="Freeform: Shape 9">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EDAC96B-A380-880C-9FA1-877F0EAE0BF4}"/>
              </a:ext>
            </a:extLst>
          </p:cNvPr>
          <p:cNvSpPr>
            <a:spLocks noGrp="1"/>
          </p:cNvSpPr>
          <p:nvPr>
            <p:ph idx="1"/>
          </p:nvPr>
        </p:nvSpPr>
        <p:spPr>
          <a:xfrm>
            <a:off x="451514" y="978993"/>
            <a:ext cx="5830952" cy="4900014"/>
          </a:xfrm>
          <a:effectLst/>
        </p:spPr>
        <p:txBody>
          <a:bodyPr>
            <a:normAutofit/>
          </a:bodyPr>
          <a:lstStyle/>
          <a:p>
            <a:r>
              <a:rPr lang="en-US" sz="2800" dirty="0">
                <a:latin typeface="Corbel" panose="020B0503020204020204" pitchFamily="34" charset="0"/>
              </a:rPr>
              <a:t>After the juvenile court completes the TPR trial, they have thirty days to issue their order on whether termination should take place.</a:t>
            </a:r>
          </a:p>
          <a:p>
            <a:endParaRPr lang="en-US" dirty="0"/>
          </a:p>
        </p:txBody>
      </p:sp>
    </p:spTree>
    <p:extLst>
      <p:ext uri="{BB962C8B-B14F-4D97-AF65-F5344CB8AC3E}">
        <p14:creationId xmlns:p14="http://schemas.microsoft.com/office/powerpoint/2010/main" val="354304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54A936A-0A30-27C4-D4C4-CE4A3DA6C563}"/>
              </a:ext>
            </a:extLst>
          </p:cNvPr>
          <p:cNvSpPr>
            <a:spLocks noGrp="1"/>
          </p:cNvSpPr>
          <p:nvPr>
            <p:ph type="title"/>
          </p:nvPr>
        </p:nvSpPr>
        <p:spPr>
          <a:xfrm>
            <a:off x="810001" y="639097"/>
            <a:ext cx="6446205" cy="3781101"/>
          </a:xfrm>
        </p:spPr>
        <p:txBody>
          <a:bodyPr vert="horz" lIns="91440" tIns="45720" rIns="91440" bIns="45720" rtlCol="0" anchor="b">
            <a:normAutofit/>
          </a:bodyPr>
          <a:lstStyle/>
          <a:p>
            <a:r>
              <a:rPr lang="en-US" sz="5400" dirty="0">
                <a:latin typeface="Corbel" panose="020B0503020204020204" pitchFamily="34" charset="0"/>
              </a:rPr>
              <a:t>Samuel J. McLure Aug 23, 2025</a:t>
            </a:r>
            <a:br>
              <a:rPr lang="en-US" sz="5400" dirty="0"/>
            </a:br>
            <a:endParaRPr lang="en-US" sz="5400" dirty="0"/>
          </a:p>
        </p:txBody>
      </p:sp>
      <p:sp>
        <p:nvSpPr>
          <p:cNvPr id="34" name="Rectangle 33">
            <a:extLst>
              <a:ext uri="{FF2B5EF4-FFF2-40B4-BE49-F238E27FC236}">
                <a16:creationId xmlns:a16="http://schemas.microsoft.com/office/drawing/2014/main" id="{C9E0B9CF-B27D-4193-B217-EF614E7A6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1342" y="0"/>
            <a:ext cx="4650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4">
            <a:extLst>
              <a:ext uri="{FF2B5EF4-FFF2-40B4-BE49-F238E27FC236}">
                <a16:creationId xmlns:a16="http://schemas.microsoft.com/office/drawing/2014/main" id="{AFEEC2B0-DD70-40E3-B299-D2FA7870F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806" y="958640"/>
            <a:ext cx="336373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ACBD9FA9-FBC4-7D0D-8D90-C48597F01D24}"/>
              </a:ext>
            </a:extLst>
          </p:cNvPr>
          <p:cNvPicPr>
            <a:picLocks noChangeAspect="1"/>
          </p:cNvPicPr>
          <p:nvPr/>
        </p:nvPicPr>
        <p:blipFill>
          <a:blip r:embed="rId2"/>
          <a:stretch>
            <a:fillRect/>
          </a:stretch>
        </p:blipFill>
        <p:spPr>
          <a:xfrm>
            <a:off x="8505455" y="1726140"/>
            <a:ext cx="2722432" cy="1154539"/>
          </a:xfrm>
          <a:prstGeom prst="rect">
            <a:avLst/>
          </a:prstGeom>
        </p:spPr>
      </p:pic>
      <p:pic>
        <p:nvPicPr>
          <p:cNvPr id="7" name="Content Placeholder 6" descr="No photo description available.">
            <a:extLst>
              <a:ext uri="{FF2B5EF4-FFF2-40B4-BE49-F238E27FC236}">
                <a16:creationId xmlns:a16="http://schemas.microsoft.com/office/drawing/2014/main" id="{19CE5D61-E8EC-0C3D-39C4-DDE7287504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518717" y="2880679"/>
            <a:ext cx="2709170" cy="270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8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ands holding an open book">
            <a:extLst>
              <a:ext uri="{FF2B5EF4-FFF2-40B4-BE49-F238E27FC236}">
                <a16:creationId xmlns:a16="http://schemas.microsoft.com/office/drawing/2014/main" id="{F9DAC562-7AC8-087C-E2CF-570050AC6404}"/>
              </a:ext>
            </a:extLst>
          </p:cNvPr>
          <p:cNvPicPr>
            <a:picLocks noChangeAspect="1"/>
          </p:cNvPicPr>
          <p:nvPr/>
        </p:nvPicPr>
        <p:blipFill>
          <a:blip r:embed="rId3">
            <a:duotone>
              <a:schemeClr val="bg2">
                <a:shade val="45000"/>
                <a:satMod val="135000"/>
              </a:schemeClr>
              <a:prstClr val="white"/>
            </a:duotone>
            <a:alphaModFix amt="40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AFEB5A2-2D52-0FA5-768F-ADD564C91DA0}"/>
              </a:ext>
            </a:extLst>
          </p:cNvPr>
          <p:cNvSpPr>
            <a:spLocks noGrp="1"/>
          </p:cNvSpPr>
          <p:nvPr>
            <p:ph type="title"/>
          </p:nvPr>
        </p:nvSpPr>
        <p:spPr>
          <a:xfrm>
            <a:off x="810000" y="447188"/>
            <a:ext cx="10571998" cy="970450"/>
          </a:xfrm>
        </p:spPr>
        <p:txBody>
          <a:bodyPr>
            <a:normAutofit/>
          </a:bodyPr>
          <a:lstStyle/>
          <a:p>
            <a:r>
              <a:rPr lang="en-US" sz="4400" dirty="0">
                <a:latin typeface="Corbel" panose="020B0503020204020204" pitchFamily="34" charset="0"/>
              </a:rPr>
              <a:t>3. Prepare in Advance</a:t>
            </a:r>
          </a:p>
        </p:txBody>
      </p:sp>
      <p:sp>
        <p:nvSpPr>
          <p:cNvPr id="3" name="Content Placeholder 2">
            <a:extLst>
              <a:ext uri="{FF2B5EF4-FFF2-40B4-BE49-F238E27FC236}">
                <a16:creationId xmlns:a16="http://schemas.microsoft.com/office/drawing/2014/main" id="{103F4ECC-65CE-0BD9-6E56-89219E5CC58E}"/>
              </a:ext>
            </a:extLst>
          </p:cNvPr>
          <p:cNvSpPr>
            <a:spLocks noGrp="1"/>
          </p:cNvSpPr>
          <p:nvPr>
            <p:ph idx="1"/>
          </p:nvPr>
        </p:nvSpPr>
        <p:spPr>
          <a:xfrm>
            <a:off x="818712" y="2222287"/>
            <a:ext cx="10554574" cy="3636511"/>
          </a:xfrm>
        </p:spPr>
        <p:txBody>
          <a:bodyPr>
            <a:normAutofit/>
          </a:bodyPr>
          <a:lstStyle/>
          <a:p>
            <a:r>
              <a:rPr lang="en-US" sz="3200" dirty="0">
                <a:latin typeface="Corbel" panose="020B0503020204020204" pitchFamily="34" charset="0"/>
              </a:rPr>
              <a:t>It doesn’t matter if your foster child has been in your home for three weeks or three years, documentation is the starting point for your advocacy.</a:t>
            </a:r>
          </a:p>
        </p:txBody>
      </p:sp>
    </p:spTree>
    <p:extLst>
      <p:ext uri="{BB962C8B-B14F-4D97-AF65-F5344CB8AC3E}">
        <p14:creationId xmlns:p14="http://schemas.microsoft.com/office/powerpoint/2010/main" val="80179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boxes">
            <a:extLst>
              <a:ext uri="{FF2B5EF4-FFF2-40B4-BE49-F238E27FC236}">
                <a16:creationId xmlns:a16="http://schemas.microsoft.com/office/drawing/2014/main" id="{0EB1A88B-1D3B-35B8-7D31-EFB1160AEA5B}"/>
              </a:ext>
            </a:extLst>
          </p:cNvPr>
          <p:cNvPicPr>
            <a:picLocks noChangeAspect="1"/>
          </p:cNvPicPr>
          <p:nvPr/>
        </p:nvPicPr>
        <p:blipFill>
          <a:blip r:embed="rId2">
            <a:alphaModFix amt="40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54362C6-09FD-1F0E-5EE7-D8AE2DA92299}"/>
              </a:ext>
            </a:extLst>
          </p:cNvPr>
          <p:cNvSpPr>
            <a:spLocks noGrp="1"/>
          </p:cNvSpPr>
          <p:nvPr>
            <p:ph type="title"/>
          </p:nvPr>
        </p:nvSpPr>
        <p:spPr>
          <a:xfrm>
            <a:off x="810001" y="1449147"/>
            <a:ext cx="10572000" cy="3732453"/>
          </a:xfrm>
        </p:spPr>
        <p:txBody>
          <a:bodyPr vert="horz" lIns="91440" tIns="45720" rIns="91440" bIns="45720" rtlCol="0" anchor="b">
            <a:normAutofit/>
          </a:bodyPr>
          <a:lstStyle/>
          <a:p>
            <a:r>
              <a:rPr lang="en-US" sz="5400" dirty="0">
                <a:latin typeface="Corbel" panose="020B0503020204020204" pitchFamily="34" charset="0"/>
              </a:rPr>
              <a:t>4. Know Your Options</a:t>
            </a:r>
          </a:p>
        </p:txBody>
      </p:sp>
    </p:spTree>
    <p:extLst>
      <p:ext uri="{BB962C8B-B14F-4D97-AF65-F5344CB8AC3E}">
        <p14:creationId xmlns:p14="http://schemas.microsoft.com/office/powerpoint/2010/main" val="85577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B7DD49-0AAA-1852-93BD-3B93F8B97A7A}"/>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dirty="0">
                <a:latin typeface="Corbel" panose="020B0503020204020204" pitchFamily="34" charset="0"/>
              </a:rPr>
              <a:t>The Legislative Branch</a:t>
            </a:r>
          </a:p>
        </p:txBody>
      </p:sp>
      <p:sp>
        <p:nvSpPr>
          <p:cNvPr id="14" name="Freeform: Shape 13">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Parent and Child">
            <a:extLst>
              <a:ext uri="{FF2B5EF4-FFF2-40B4-BE49-F238E27FC236}">
                <a16:creationId xmlns:a16="http://schemas.microsoft.com/office/drawing/2014/main" id="{F841A063-4539-8F4E-04A8-8607F87C010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8226" y="1326979"/>
            <a:ext cx="4174333" cy="4174333"/>
          </a:xfrm>
          <a:prstGeom prst="rect">
            <a:avLst/>
          </a:prstGeom>
        </p:spPr>
      </p:pic>
    </p:spTree>
    <p:extLst>
      <p:ext uri="{BB962C8B-B14F-4D97-AF65-F5344CB8AC3E}">
        <p14:creationId xmlns:p14="http://schemas.microsoft.com/office/powerpoint/2010/main" val="61247530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2EAFE91-9EF5-821C-CD82-7431225126EB}"/>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dirty="0">
                <a:latin typeface="Corbel" panose="020B0503020204020204" pitchFamily="34" charset="0"/>
              </a:rPr>
              <a:t>The Executive Branch</a:t>
            </a:r>
          </a:p>
        </p:txBody>
      </p:sp>
      <p:sp>
        <p:nvSpPr>
          <p:cNvPr id="18" name="Freeform: Shape 11">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nk outline">
            <a:extLst>
              <a:ext uri="{FF2B5EF4-FFF2-40B4-BE49-F238E27FC236}">
                <a16:creationId xmlns:a16="http://schemas.microsoft.com/office/drawing/2014/main" id="{9EDEAE23-1A42-F693-3C5A-F1FB8B88A54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068226" y="1326979"/>
            <a:ext cx="4174333" cy="4174333"/>
          </a:xfrm>
          <a:prstGeom prst="rect">
            <a:avLst/>
          </a:prstGeom>
        </p:spPr>
      </p:pic>
    </p:spTree>
    <p:extLst>
      <p:ext uri="{BB962C8B-B14F-4D97-AF65-F5344CB8AC3E}">
        <p14:creationId xmlns:p14="http://schemas.microsoft.com/office/powerpoint/2010/main" val="6708884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D6E94DD-548B-6117-FC38-347FFD1F539C}"/>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dirty="0">
                <a:latin typeface="Corbel" panose="020B0503020204020204" pitchFamily="34" charset="0"/>
              </a:rPr>
              <a:t>The Judicial Branch</a:t>
            </a:r>
          </a:p>
        </p:txBody>
      </p:sp>
      <p:sp>
        <p:nvSpPr>
          <p:cNvPr id="14" name="Freeform: Shape 13">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avel">
            <a:extLst>
              <a:ext uri="{FF2B5EF4-FFF2-40B4-BE49-F238E27FC236}">
                <a16:creationId xmlns:a16="http://schemas.microsoft.com/office/drawing/2014/main" id="{3C0B3D8E-7F98-6879-7DCA-18800D28AB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8226" y="1326979"/>
            <a:ext cx="4174333" cy="4174333"/>
          </a:xfrm>
          <a:prstGeom prst="rect">
            <a:avLst/>
          </a:prstGeom>
        </p:spPr>
      </p:pic>
    </p:spTree>
    <p:extLst>
      <p:ext uri="{BB962C8B-B14F-4D97-AF65-F5344CB8AC3E}">
        <p14:creationId xmlns:p14="http://schemas.microsoft.com/office/powerpoint/2010/main" val="132014585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4354-6310-96B8-F5F3-FDE25DC377B5}"/>
              </a:ext>
            </a:extLst>
          </p:cNvPr>
          <p:cNvSpPr>
            <a:spLocks noGrp="1"/>
          </p:cNvSpPr>
          <p:nvPr>
            <p:ph type="title"/>
          </p:nvPr>
        </p:nvSpPr>
        <p:spPr/>
        <p:txBody>
          <a:bodyPr/>
          <a:lstStyle/>
          <a:p>
            <a:r>
              <a:rPr lang="en-US" sz="4400" dirty="0">
                <a:latin typeface="Corbel" panose="020B0503020204020204" pitchFamily="34" charset="0"/>
              </a:rPr>
              <a:t>Foster Parents Right to Petition</a:t>
            </a:r>
          </a:p>
        </p:txBody>
      </p:sp>
      <p:graphicFrame>
        <p:nvGraphicFramePr>
          <p:cNvPr id="11" name="Content Placeholder 2">
            <a:extLst>
              <a:ext uri="{FF2B5EF4-FFF2-40B4-BE49-F238E27FC236}">
                <a16:creationId xmlns:a16="http://schemas.microsoft.com/office/drawing/2014/main" id="{709925AF-2D82-25E7-EA46-D30AA5945D09}"/>
              </a:ext>
            </a:extLst>
          </p:cNvPr>
          <p:cNvGraphicFramePr>
            <a:graphicFrameLocks noGrp="1"/>
          </p:cNvGraphicFramePr>
          <p:nvPr>
            <p:ph idx="1"/>
            <p:extLst>
              <p:ext uri="{D42A27DB-BD31-4B8C-83A1-F6EECF244321}">
                <p14:modId xmlns:p14="http://schemas.microsoft.com/office/powerpoint/2010/main" val="1200685861"/>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776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DC58B1-F29A-0761-89A9-2284FCA8350B}"/>
              </a:ext>
            </a:extLst>
          </p:cNvPr>
          <p:cNvSpPr>
            <a:spLocks noGrp="1"/>
          </p:cNvSpPr>
          <p:nvPr>
            <p:ph type="title"/>
          </p:nvPr>
        </p:nvSpPr>
        <p:spPr>
          <a:xfrm>
            <a:off x="451515" y="1734857"/>
            <a:ext cx="4090505" cy="3388287"/>
          </a:xfrm>
        </p:spPr>
        <p:txBody>
          <a:bodyPr anchor="ctr">
            <a:noAutofit/>
          </a:bodyPr>
          <a:lstStyle/>
          <a:p>
            <a:r>
              <a:rPr lang="en-US" sz="4400" dirty="0">
                <a:latin typeface="Corbel" panose="020B0503020204020204" pitchFamily="34" charset="0"/>
              </a:rPr>
              <a:t>5. Foster Parent Intervention Aids Reunification</a:t>
            </a:r>
          </a:p>
        </p:txBody>
      </p:sp>
      <p:sp>
        <p:nvSpPr>
          <p:cNvPr id="3" name="Content Placeholder 2">
            <a:extLst>
              <a:ext uri="{FF2B5EF4-FFF2-40B4-BE49-F238E27FC236}">
                <a16:creationId xmlns:a16="http://schemas.microsoft.com/office/drawing/2014/main" id="{D1EA8C6E-9B7B-C71F-23F1-C97A1E1B9CA0}"/>
              </a:ext>
            </a:extLst>
          </p:cNvPr>
          <p:cNvSpPr>
            <a:spLocks noGrp="1"/>
          </p:cNvSpPr>
          <p:nvPr>
            <p:ph idx="1"/>
          </p:nvPr>
        </p:nvSpPr>
        <p:spPr>
          <a:xfrm>
            <a:off x="6008068" y="978993"/>
            <a:ext cx="5365218" cy="4900014"/>
          </a:xfrm>
          <a:effectLst/>
        </p:spPr>
        <p:txBody>
          <a:bodyPr>
            <a:normAutofit/>
          </a:bodyPr>
          <a:lstStyle/>
          <a:p>
            <a:r>
              <a:rPr lang="en-US" sz="2800" dirty="0">
                <a:latin typeface="Corbel" panose="020B0503020204020204" pitchFamily="34" charset="0"/>
              </a:rPr>
              <a:t>Foster parent intervention is not just useful to achieve permanency through adoption. It also can assist reunification in a way that is as gentle as possible to the foster children. </a:t>
            </a:r>
          </a:p>
        </p:txBody>
      </p:sp>
    </p:spTree>
    <p:extLst>
      <p:ext uri="{BB962C8B-B14F-4D97-AF65-F5344CB8AC3E}">
        <p14:creationId xmlns:p14="http://schemas.microsoft.com/office/powerpoint/2010/main" val="401577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C195-3AC3-50BA-3A70-DA843A8260A0}"/>
              </a:ext>
            </a:extLst>
          </p:cNvPr>
          <p:cNvSpPr>
            <a:spLocks noGrp="1"/>
          </p:cNvSpPr>
          <p:nvPr>
            <p:ph type="title"/>
          </p:nvPr>
        </p:nvSpPr>
        <p:spPr/>
        <p:txBody>
          <a:bodyPr/>
          <a:lstStyle/>
          <a:p>
            <a:r>
              <a:rPr lang="en-US" sz="4400" dirty="0">
                <a:latin typeface="Corbel" panose="020B0503020204020204" pitchFamily="34" charset="0"/>
              </a:rPr>
              <a:t>The Transition</a:t>
            </a:r>
          </a:p>
        </p:txBody>
      </p:sp>
      <p:graphicFrame>
        <p:nvGraphicFramePr>
          <p:cNvPr id="5" name="Content Placeholder 2">
            <a:extLst>
              <a:ext uri="{FF2B5EF4-FFF2-40B4-BE49-F238E27FC236}">
                <a16:creationId xmlns:a16="http://schemas.microsoft.com/office/drawing/2014/main" id="{6603FAB9-F03C-0A4A-1980-010C41D4AFE9}"/>
              </a:ext>
            </a:extLst>
          </p:cNvPr>
          <p:cNvGraphicFramePr>
            <a:graphicFrameLocks noGrp="1"/>
          </p:cNvGraphicFramePr>
          <p:nvPr>
            <p:ph idx="1"/>
            <p:extLst>
              <p:ext uri="{D42A27DB-BD31-4B8C-83A1-F6EECF244321}">
                <p14:modId xmlns:p14="http://schemas.microsoft.com/office/powerpoint/2010/main" val="3846286657"/>
              </p:ext>
            </p:extLst>
          </p:nvPr>
        </p:nvGraphicFramePr>
        <p:xfrm>
          <a:off x="818712" y="1901371"/>
          <a:ext cx="10554574" cy="4956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62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869D-29D4-2104-C4C5-2D035A474CDA}"/>
              </a:ext>
            </a:extLst>
          </p:cNvPr>
          <p:cNvSpPr>
            <a:spLocks noGrp="1"/>
          </p:cNvSpPr>
          <p:nvPr>
            <p:ph type="title"/>
          </p:nvPr>
        </p:nvSpPr>
        <p:spPr>
          <a:xfrm>
            <a:off x="810000" y="447188"/>
            <a:ext cx="10571998" cy="970450"/>
          </a:xfrm>
        </p:spPr>
        <p:txBody>
          <a:bodyPr>
            <a:normAutofit/>
          </a:bodyPr>
          <a:lstStyle/>
          <a:p>
            <a:r>
              <a:rPr lang="en-US" sz="4400" dirty="0">
                <a:latin typeface="Corbel" panose="020B0503020204020204" pitchFamily="34" charset="0"/>
              </a:rPr>
              <a:t>A Voice</a:t>
            </a:r>
          </a:p>
        </p:txBody>
      </p:sp>
      <p:pic>
        <p:nvPicPr>
          <p:cNvPr id="5" name="Graphic 4" descr="Voice with solid fill">
            <a:extLst>
              <a:ext uri="{FF2B5EF4-FFF2-40B4-BE49-F238E27FC236}">
                <a16:creationId xmlns:a16="http://schemas.microsoft.com/office/drawing/2014/main" id="{46AB7EBB-809F-5167-8AD4-E81BB27F4A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438" y="2814638"/>
            <a:ext cx="2913062" cy="2913062"/>
          </a:xfrm>
          <a:prstGeom prst="roundRect">
            <a:avLst>
              <a:gd name="adj" fmla="val 3876"/>
            </a:avLst>
          </a:prstGeom>
          <a:ln>
            <a:solidFill>
              <a:schemeClr val="accent1"/>
            </a:solidFill>
          </a:ln>
        </p:spPr>
      </p:pic>
      <p:sp>
        <p:nvSpPr>
          <p:cNvPr id="3" name="Content Placeholder 2">
            <a:extLst>
              <a:ext uri="{FF2B5EF4-FFF2-40B4-BE49-F238E27FC236}">
                <a16:creationId xmlns:a16="http://schemas.microsoft.com/office/drawing/2014/main" id="{9F7343BD-F34A-26AE-910F-4D0AF97FEBCF}"/>
              </a:ext>
            </a:extLst>
          </p:cNvPr>
          <p:cNvSpPr>
            <a:spLocks noGrp="1"/>
          </p:cNvSpPr>
          <p:nvPr>
            <p:ph idx="1"/>
          </p:nvPr>
        </p:nvSpPr>
        <p:spPr>
          <a:xfrm>
            <a:off x="4330699" y="2413000"/>
            <a:ext cx="7052733" cy="3632200"/>
          </a:xfrm>
        </p:spPr>
        <p:txBody>
          <a:bodyPr>
            <a:noAutofit/>
          </a:bodyPr>
          <a:lstStyle/>
          <a:p>
            <a:r>
              <a:rPr lang="en-US" sz="2800" dirty="0">
                <a:latin typeface="Corbel" panose="020B0503020204020204" pitchFamily="34" charset="0"/>
              </a:rPr>
              <a:t>Foster parents should be part of the conversation regardless of whether they support or oppose reunification. It is always in the child’s best interests for the Court to hear from foster parents. The only way any person is guaranteed to have a voice in court is if they are a party.</a:t>
            </a:r>
          </a:p>
        </p:txBody>
      </p:sp>
    </p:spTree>
    <p:extLst>
      <p:ext uri="{BB962C8B-B14F-4D97-AF65-F5344CB8AC3E}">
        <p14:creationId xmlns:p14="http://schemas.microsoft.com/office/powerpoint/2010/main" val="241197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hild with soap bubbles">
            <a:extLst>
              <a:ext uri="{FF2B5EF4-FFF2-40B4-BE49-F238E27FC236}">
                <a16:creationId xmlns:a16="http://schemas.microsoft.com/office/drawing/2014/main" id="{6CD0B923-F695-9F7C-07D6-F26402106FB1}"/>
              </a:ext>
            </a:extLst>
          </p:cNvPr>
          <p:cNvPicPr>
            <a:picLocks noChangeAspect="1"/>
          </p:cNvPicPr>
          <p:nvPr/>
        </p:nvPicPr>
        <p:blipFill>
          <a:blip r:embed="rId2"/>
          <a:srcRect l="9091" t="6195" b="17197"/>
          <a:stretch>
            <a:fillRect/>
          </a:stretch>
        </p:blipFill>
        <p:spPr>
          <a:xfrm>
            <a:off x="20" y="10"/>
            <a:ext cx="12191980" cy="6857990"/>
          </a:xfrm>
          <a:prstGeom prst="rect">
            <a:avLst/>
          </a:prstGeom>
        </p:spPr>
      </p:pic>
      <p:sp>
        <p:nvSpPr>
          <p:cNvPr id="26" name="Freeform 6">
            <a:extLst>
              <a:ext uri="{FF2B5EF4-FFF2-40B4-BE49-F238E27FC236}">
                <a16:creationId xmlns:a16="http://schemas.microsoft.com/office/drawing/2014/main" id="{28F489B8-B6E6-485E-9CB6-3C90A4D84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4C2E15-2422-A1B6-49F0-2AC14F3E5971}"/>
              </a:ext>
            </a:extLst>
          </p:cNvPr>
          <p:cNvSpPr>
            <a:spLocks noGrp="1"/>
          </p:cNvSpPr>
          <p:nvPr>
            <p:ph type="title"/>
          </p:nvPr>
        </p:nvSpPr>
        <p:spPr>
          <a:xfrm>
            <a:off x="5723468" y="651932"/>
            <a:ext cx="5706532" cy="1354667"/>
          </a:xfrm>
        </p:spPr>
        <p:txBody>
          <a:bodyPr>
            <a:normAutofit/>
          </a:bodyPr>
          <a:lstStyle/>
          <a:p>
            <a:pPr>
              <a:lnSpc>
                <a:spcPct val="90000"/>
              </a:lnSpc>
            </a:pPr>
            <a:r>
              <a:rPr lang="en-US" sz="3400">
                <a:latin typeface="Corbel" panose="020B0503020204020204" pitchFamily="34" charset="0"/>
              </a:rPr>
              <a:t>”Once Upon A Time, Timmy Changed A Judge’s Mind"</a:t>
            </a:r>
          </a:p>
        </p:txBody>
      </p:sp>
      <p:sp>
        <p:nvSpPr>
          <p:cNvPr id="3" name="Content Placeholder 2">
            <a:extLst>
              <a:ext uri="{FF2B5EF4-FFF2-40B4-BE49-F238E27FC236}">
                <a16:creationId xmlns:a16="http://schemas.microsoft.com/office/drawing/2014/main" id="{D22A4198-A1FB-B8DB-7DF8-19454EA75CFE}"/>
              </a:ext>
            </a:extLst>
          </p:cNvPr>
          <p:cNvSpPr>
            <a:spLocks noGrp="1"/>
          </p:cNvSpPr>
          <p:nvPr>
            <p:ph idx="1"/>
          </p:nvPr>
        </p:nvSpPr>
        <p:spPr>
          <a:xfrm>
            <a:off x="5406897" y="5109413"/>
            <a:ext cx="6455251" cy="1065431"/>
          </a:xfrm>
        </p:spPr>
        <p:txBody>
          <a:bodyPr>
            <a:normAutofit fontScale="92500"/>
          </a:bodyPr>
          <a:lstStyle/>
          <a:p>
            <a:r>
              <a:rPr lang="en-US" sz="2400" dirty="0">
                <a:latin typeface="Corbel" panose="020B0503020204020204" pitchFamily="34" charset="0"/>
              </a:rPr>
              <a:t>As appeared in </a:t>
            </a:r>
            <a:r>
              <a:rPr lang="en-US" sz="2400" i="1" dirty="0">
                <a:latin typeface="Corbel" panose="020B0503020204020204" pitchFamily="34" charset="0"/>
              </a:rPr>
              <a:t>Alabama Lawyer</a:t>
            </a:r>
            <a:r>
              <a:rPr lang="en-US" sz="2400" dirty="0">
                <a:latin typeface="Corbel" panose="020B0503020204020204" pitchFamily="34" charset="0"/>
              </a:rPr>
              <a:t>, [The Adoption Issue] [May 2022 Volume 83, number 3]</a:t>
            </a:r>
          </a:p>
          <a:p>
            <a:endParaRPr lang="en-US" dirty="0"/>
          </a:p>
        </p:txBody>
      </p:sp>
    </p:spTree>
    <p:extLst>
      <p:ext uri="{BB962C8B-B14F-4D97-AF65-F5344CB8AC3E}">
        <p14:creationId xmlns:p14="http://schemas.microsoft.com/office/powerpoint/2010/main" val="114012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1EF015-96D8-58A8-CBDE-702EEE0394DE}"/>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6000" dirty="0">
                <a:latin typeface="Corbel" panose="020B0503020204020204" pitchFamily="34" charset="0"/>
              </a:rPr>
              <a:t>How to Prepare for an ISP</a:t>
            </a:r>
          </a:p>
        </p:txBody>
      </p:sp>
      <p:sp>
        <p:nvSpPr>
          <p:cNvPr id="12" name="Freeform: Shape 11">
            <a:extLst>
              <a:ext uri="{FF2B5EF4-FFF2-40B4-BE49-F238E27FC236}">
                <a16:creationId xmlns:a16="http://schemas.microsoft.com/office/drawing/2014/main" id="{B8C5E8AB-9755-4F92-B14D-88791F4FC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54F2E435-6009-43BC-8A4B-89A894831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ounded Rectangle 14">
            <a:extLst>
              <a:ext uri="{FF2B5EF4-FFF2-40B4-BE49-F238E27FC236}">
                <a16:creationId xmlns:a16="http://schemas.microsoft.com/office/drawing/2014/main" id="{4B9EE88D-53BD-40A5-BC4F-3ACBEFC1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6BD9752E-95F5-468D-FE0C-9A7D70F0A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8226" y="1326979"/>
            <a:ext cx="4174333" cy="4174333"/>
          </a:xfrm>
          <a:prstGeom prst="rect">
            <a:avLst/>
          </a:prstGeom>
        </p:spPr>
      </p:pic>
    </p:spTree>
    <p:extLst>
      <p:ext uri="{BB962C8B-B14F-4D97-AF65-F5344CB8AC3E}">
        <p14:creationId xmlns:p14="http://schemas.microsoft.com/office/powerpoint/2010/main" val="34538366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6DD3-72CB-6490-0020-51C4E0A3BB14}"/>
              </a:ext>
            </a:extLst>
          </p:cNvPr>
          <p:cNvSpPr>
            <a:spLocks noGrp="1"/>
          </p:cNvSpPr>
          <p:nvPr>
            <p:ph type="title"/>
          </p:nvPr>
        </p:nvSpPr>
        <p:spPr/>
        <p:txBody>
          <a:bodyPr/>
          <a:lstStyle/>
          <a:p>
            <a:r>
              <a:rPr lang="en-US" sz="4400" dirty="0">
                <a:latin typeface="Corbel" panose="020B0503020204020204" pitchFamily="34" charset="0"/>
              </a:rPr>
              <a:t>What is an ISP?</a:t>
            </a:r>
          </a:p>
        </p:txBody>
      </p:sp>
      <p:graphicFrame>
        <p:nvGraphicFramePr>
          <p:cNvPr id="5" name="Content Placeholder 2">
            <a:extLst>
              <a:ext uri="{FF2B5EF4-FFF2-40B4-BE49-F238E27FC236}">
                <a16:creationId xmlns:a16="http://schemas.microsoft.com/office/drawing/2014/main" id="{4A4CB083-031C-695E-F879-149BA8E8D58F}"/>
              </a:ext>
            </a:extLst>
          </p:cNvPr>
          <p:cNvGraphicFramePr>
            <a:graphicFrameLocks noGrp="1"/>
          </p:cNvGraphicFramePr>
          <p:nvPr>
            <p:ph idx="1"/>
            <p:extLst>
              <p:ext uri="{D42A27DB-BD31-4B8C-83A1-F6EECF244321}">
                <p14:modId xmlns:p14="http://schemas.microsoft.com/office/powerpoint/2010/main" val="1745302114"/>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45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7C1551A9-D2DB-1622-58B7-BF1355548977}"/>
              </a:ext>
            </a:extLst>
          </p:cNvPr>
          <p:cNvPicPr>
            <a:picLocks noChangeAspect="1"/>
          </p:cNvPicPr>
          <p:nvPr/>
        </p:nvPicPr>
        <p:blipFill>
          <a:blip r:embed="rId2">
            <a:duotone>
              <a:schemeClr val="accent1">
                <a:shade val="45000"/>
                <a:satMod val="135000"/>
              </a:schemeClr>
              <a:prstClr val="white"/>
            </a:duotone>
          </a:blip>
          <a:srcRect l="17287" r="23394" b="-2"/>
          <a:stretch>
            <a:fillRect/>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4FD34-4896-DFF6-6CB0-E62F99BBCF6B}"/>
              </a:ext>
            </a:extLst>
          </p:cNvPr>
          <p:cNvSpPr>
            <a:spLocks noGrp="1"/>
          </p:cNvSpPr>
          <p:nvPr>
            <p:ph type="title"/>
          </p:nvPr>
        </p:nvSpPr>
        <p:spPr>
          <a:xfrm>
            <a:off x="810000" y="447188"/>
            <a:ext cx="5070100" cy="1559412"/>
          </a:xfrm>
        </p:spPr>
        <p:txBody>
          <a:bodyPr>
            <a:normAutofit/>
          </a:bodyPr>
          <a:lstStyle/>
          <a:p>
            <a:r>
              <a:rPr lang="en-US" sz="4400" dirty="0">
                <a:latin typeface="Corbel" panose="020B0503020204020204" pitchFamily="34" charset="0"/>
              </a:rPr>
              <a:t>Who is Allowed at the ISP?</a:t>
            </a:r>
          </a:p>
        </p:txBody>
      </p:sp>
      <p:sp>
        <p:nvSpPr>
          <p:cNvPr id="3" name="Content Placeholder 2">
            <a:extLst>
              <a:ext uri="{FF2B5EF4-FFF2-40B4-BE49-F238E27FC236}">
                <a16:creationId xmlns:a16="http://schemas.microsoft.com/office/drawing/2014/main" id="{105A6C2B-15DD-559B-8F84-D1067E072CBF}"/>
              </a:ext>
            </a:extLst>
          </p:cNvPr>
          <p:cNvSpPr>
            <a:spLocks noGrp="1"/>
          </p:cNvSpPr>
          <p:nvPr>
            <p:ph idx="1"/>
          </p:nvPr>
        </p:nvSpPr>
        <p:spPr>
          <a:xfrm>
            <a:off x="818712" y="2413000"/>
            <a:ext cx="5055923" cy="3632200"/>
          </a:xfrm>
        </p:spPr>
        <p:txBody>
          <a:bodyPr>
            <a:normAutofit/>
          </a:bodyPr>
          <a:lstStyle/>
          <a:p>
            <a:r>
              <a:rPr lang="en-US" sz="2000" dirty="0">
                <a:latin typeface="Corbel" panose="020B0503020204020204" pitchFamily="34" charset="0"/>
              </a:rPr>
              <a:t>Legal parents</a:t>
            </a:r>
          </a:p>
          <a:p>
            <a:r>
              <a:rPr lang="en-US" sz="2000" dirty="0">
                <a:latin typeface="Corbel" panose="020B0503020204020204" pitchFamily="34" charset="0"/>
              </a:rPr>
              <a:t>Interested parents</a:t>
            </a:r>
          </a:p>
          <a:p>
            <a:r>
              <a:rPr lang="en-US" sz="2000" dirty="0">
                <a:latin typeface="Corbel" panose="020B0503020204020204" pitchFamily="34" charset="0"/>
              </a:rPr>
              <a:t>Legal parents' attorneys</a:t>
            </a:r>
          </a:p>
          <a:p>
            <a:r>
              <a:rPr lang="en-US" sz="2000" dirty="0">
                <a:latin typeface="Corbel" panose="020B0503020204020204" pitchFamily="34" charset="0"/>
              </a:rPr>
              <a:t>DHR Case worker</a:t>
            </a:r>
          </a:p>
          <a:p>
            <a:r>
              <a:rPr lang="en-US" sz="2000" dirty="0">
                <a:latin typeface="Corbel" panose="020B0503020204020204" pitchFamily="34" charset="0"/>
              </a:rPr>
              <a:t>DHR attorney</a:t>
            </a:r>
          </a:p>
          <a:p>
            <a:r>
              <a:rPr lang="en-US" sz="2000" dirty="0">
                <a:latin typeface="Corbel" panose="020B0503020204020204" pitchFamily="34" charset="0"/>
              </a:rPr>
              <a:t>Guardian ad litem</a:t>
            </a:r>
          </a:p>
          <a:p>
            <a:r>
              <a:rPr lang="en-US" sz="2000" dirty="0">
                <a:latin typeface="Corbel" panose="020B0503020204020204" pitchFamily="34" charset="0"/>
              </a:rPr>
              <a:t>CASA</a:t>
            </a:r>
          </a:p>
          <a:p>
            <a:r>
              <a:rPr lang="en-US" sz="2000" dirty="0">
                <a:latin typeface="Corbel" panose="020B0503020204020204" pitchFamily="34" charset="0"/>
              </a:rPr>
              <a:t>Foster Parents attorney</a:t>
            </a:r>
          </a:p>
        </p:txBody>
      </p:sp>
    </p:spTree>
    <p:extLst>
      <p:ext uri="{BB962C8B-B14F-4D97-AF65-F5344CB8AC3E}">
        <p14:creationId xmlns:p14="http://schemas.microsoft.com/office/powerpoint/2010/main" val="53352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D11188-1DEF-6531-9480-E9C32D70FAAE}"/>
              </a:ext>
            </a:extLst>
          </p:cNvPr>
          <p:cNvSpPr>
            <a:spLocks noGrp="1"/>
          </p:cNvSpPr>
          <p:nvPr>
            <p:ph type="title"/>
          </p:nvPr>
        </p:nvSpPr>
        <p:spPr>
          <a:xfrm>
            <a:off x="810000" y="447188"/>
            <a:ext cx="10571998" cy="970450"/>
          </a:xfrm>
        </p:spPr>
        <p:txBody>
          <a:bodyPr>
            <a:normAutofit/>
          </a:bodyPr>
          <a:lstStyle/>
          <a:p>
            <a:r>
              <a:rPr lang="en-US" sz="4400" dirty="0">
                <a:latin typeface="Corbel" panose="020B0503020204020204" pitchFamily="34" charset="0"/>
              </a:rPr>
              <a:t>Goals of an ISP</a:t>
            </a:r>
          </a:p>
        </p:txBody>
      </p:sp>
      <p:graphicFrame>
        <p:nvGraphicFramePr>
          <p:cNvPr id="5" name="Content Placeholder 2">
            <a:extLst>
              <a:ext uri="{FF2B5EF4-FFF2-40B4-BE49-F238E27FC236}">
                <a16:creationId xmlns:a16="http://schemas.microsoft.com/office/drawing/2014/main" id="{EE8F20D3-AA1C-272A-1202-68B86FE1AC00}"/>
              </a:ext>
            </a:extLst>
          </p:cNvPr>
          <p:cNvGraphicFramePr>
            <a:graphicFrameLocks noGrp="1"/>
          </p:cNvGraphicFramePr>
          <p:nvPr>
            <p:ph idx="1"/>
            <p:extLst>
              <p:ext uri="{D42A27DB-BD31-4B8C-83A1-F6EECF244321}">
                <p14:modId xmlns:p14="http://schemas.microsoft.com/office/powerpoint/2010/main" val="570049396"/>
              </p:ext>
            </p:extLst>
          </p:nvPr>
        </p:nvGraphicFramePr>
        <p:xfrm>
          <a:off x="819150" y="2494722"/>
          <a:ext cx="10553700" cy="391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232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F9A2-CFE1-409A-F9C6-65F7363CBC86}"/>
              </a:ext>
            </a:extLst>
          </p:cNvPr>
          <p:cNvSpPr>
            <a:spLocks noGrp="1"/>
          </p:cNvSpPr>
          <p:nvPr>
            <p:ph type="title"/>
          </p:nvPr>
        </p:nvSpPr>
        <p:spPr/>
        <p:txBody>
          <a:bodyPr/>
          <a:lstStyle/>
          <a:p>
            <a:r>
              <a:rPr lang="en-US" sz="4400" dirty="0">
                <a:latin typeface="Corbel" panose="020B0503020204020204" pitchFamily="34" charset="0"/>
              </a:rPr>
              <a:t>Arrival</a:t>
            </a:r>
          </a:p>
        </p:txBody>
      </p:sp>
      <p:graphicFrame>
        <p:nvGraphicFramePr>
          <p:cNvPr id="5" name="Content Placeholder 2">
            <a:extLst>
              <a:ext uri="{FF2B5EF4-FFF2-40B4-BE49-F238E27FC236}">
                <a16:creationId xmlns:a16="http://schemas.microsoft.com/office/drawing/2014/main" id="{44DFB34A-82F2-1B00-C749-ABE67D34AE37}"/>
              </a:ext>
            </a:extLst>
          </p:cNvPr>
          <p:cNvGraphicFramePr>
            <a:graphicFrameLocks noGrp="1"/>
          </p:cNvGraphicFramePr>
          <p:nvPr>
            <p:ph idx="1"/>
            <p:extLst>
              <p:ext uri="{D42A27DB-BD31-4B8C-83A1-F6EECF244321}">
                <p14:modId xmlns:p14="http://schemas.microsoft.com/office/powerpoint/2010/main" val="1848588668"/>
              </p:ext>
            </p:extLst>
          </p:nvPr>
        </p:nvGraphicFramePr>
        <p:xfrm>
          <a:off x="827424" y="2385125"/>
          <a:ext cx="10554574" cy="4153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00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4B4D-64F4-3A3A-AF48-CE8D5F765841}"/>
              </a:ext>
            </a:extLst>
          </p:cNvPr>
          <p:cNvSpPr>
            <a:spLocks noGrp="1"/>
          </p:cNvSpPr>
          <p:nvPr>
            <p:ph type="title"/>
          </p:nvPr>
        </p:nvSpPr>
        <p:spPr/>
        <p:txBody>
          <a:bodyPr/>
          <a:lstStyle/>
          <a:p>
            <a:r>
              <a:rPr lang="en-US" sz="4400" dirty="0">
                <a:latin typeface="Corbel" panose="020B0503020204020204" pitchFamily="34" charset="0"/>
              </a:rPr>
              <a:t>Deliberate Demeanor During the ISP</a:t>
            </a:r>
          </a:p>
        </p:txBody>
      </p:sp>
      <p:graphicFrame>
        <p:nvGraphicFramePr>
          <p:cNvPr id="7" name="Content Placeholder 2">
            <a:extLst>
              <a:ext uri="{FF2B5EF4-FFF2-40B4-BE49-F238E27FC236}">
                <a16:creationId xmlns:a16="http://schemas.microsoft.com/office/drawing/2014/main" id="{7B9A783E-4478-77ED-FA96-A3DE1012028D}"/>
              </a:ext>
            </a:extLst>
          </p:cNvPr>
          <p:cNvGraphicFramePr>
            <a:graphicFrameLocks noGrp="1"/>
          </p:cNvGraphicFramePr>
          <p:nvPr>
            <p:ph idx="1"/>
            <p:extLst>
              <p:ext uri="{D42A27DB-BD31-4B8C-83A1-F6EECF244321}">
                <p14:modId xmlns:p14="http://schemas.microsoft.com/office/powerpoint/2010/main" val="2841935615"/>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05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BDEC-9B0E-6907-A926-227285D2AF4B}"/>
              </a:ext>
            </a:extLst>
          </p:cNvPr>
          <p:cNvSpPr>
            <a:spLocks noGrp="1"/>
          </p:cNvSpPr>
          <p:nvPr>
            <p:ph type="title"/>
          </p:nvPr>
        </p:nvSpPr>
        <p:spPr>
          <a:xfrm>
            <a:off x="810000" y="447188"/>
            <a:ext cx="10571998" cy="970450"/>
          </a:xfrm>
        </p:spPr>
        <p:txBody>
          <a:bodyPr>
            <a:normAutofit/>
          </a:bodyPr>
          <a:lstStyle/>
          <a:p>
            <a:r>
              <a:rPr lang="en-US" sz="4400" dirty="0">
                <a:latin typeface="Corbel" panose="020B0503020204020204" pitchFamily="34" charset="0"/>
              </a:rPr>
              <a:t>What to Do if the Result is Unfavorable</a:t>
            </a:r>
          </a:p>
        </p:txBody>
      </p:sp>
      <p:sp>
        <p:nvSpPr>
          <p:cNvPr id="3" name="Content Placeholder 2">
            <a:extLst>
              <a:ext uri="{FF2B5EF4-FFF2-40B4-BE49-F238E27FC236}">
                <a16:creationId xmlns:a16="http://schemas.microsoft.com/office/drawing/2014/main" id="{AFDDEF38-97F8-E006-DEDC-A4FF5F39D100}"/>
              </a:ext>
            </a:extLst>
          </p:cNvPr>
          <p:cNvSpPr>
            <a:spLocks noGrp="1"/>
          </p:cNvSpPr>
          <p:nvPr>
            <p:ph idx="1"/>
          </p:nvPr>
        </p:nvSpPr>
        <p:spPr>
          <a:xfrm>
            <a:off x="404734" y="2413000"/>
            <a:ext cx="5404911" cy="4332573"/>
          </a:xfrm>
        </p:spPr>
        <p:txBody>
          <a:bodyPr>
            <a:noAutofit/>
          </a:bodyPr>
          <a:lstStyle/>
          <a:p>
            <a:r>
              <a:rPr lang="en-US" sz="2800" dirty="0">
                <a:latin typeface="Corbel" panose="020B0503020204020204" pitchFamily="34" charset="0"/>
              </a:rPr>
              <a:t> If you think the final ISP is unfavorable, you should graciously object. </a:t>
            </a:r>
          </a:p>
          <a:p>
            <a:r>
              <a:rPr lang="en-US" sz="2800" dirty="0">
                <a:latin typeface="Corbel" panose="020B0503020204020204" pitchFamily="34" charset="0"/>
              </a:rPr>
              <a:t> After you have stated your objections and reasoning to the team, ask the DHR caseworker to let the ISP document reflect your objection.</a:t>
            </a:r>
          </a:p>
        </p:txBody>
      </p:sp>
      <p:pic>
        <p:nvPicPr>
          <p:cNvPr id="7" name="Graphic 6" descr="Question mark">
            <a:extLst>
              <a:ext uri="{FF2B5EF4-FFF2-40B4-BE49-F238E27FC236}">
                <a16:creationId xmlns:a16="http://schemas.microsoft.com/office/drawing/2014/main" id="{FDFCCC7C-DC5D-6C6C-2A62-F4799216E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2356" y="241300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48455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1995</TotalTime>
  <Words>1578</Words>
  <Application>Microsoft Macintosh PowerPoint</Application>
  <PresentationFormat>Widescreen</PresentationFormat>
  <Paragraphs>100</Paragraphs>
  <Slides>29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Century Gothic</vt:lpstr>
      <vt:lpstr>Corbel</vt:lpstr>
      <vt:lpstr>Wingdings 2</vt:lpstr>
      <vt:lpstr>Quotable</vt:lpstr>
      <vt:lpstr>Foster Parent Diplomacy and Record Keeping Aug 23, 2025</vt:lpstr>
      <vt:lpstr>Samuel J. McLure Aug 23, 2025 </vt:lpstr>
      <vt:lpstr>How to Prepare for an ISP</vt:lpstr>
      <vt:lpstr>What is an ISP?</vt:lpstr>
      <vt:lpstr>Who is Allowed at the ISP?</vt:lpstr>
      <vt:lpstr>Goals of an ISP</vt:lpstr>
      <vt:lpstr>Arrival</vt:lpstr>
      <vt:lpstr>Deliberate Demeanor During the ISP</vt:lpstr>
      <vt:lpstr>What to Do if the Result is Unfavorable</vt:lpstr>
      <vt:lpstr>When the ISP is Over</vt:lpstr>
      <vt:lpstr>Five Tips for Foster Parent Advocacy</vt:lpstr>
      <vt:lpstr>1. Expect Push Back</vt:lpstr>
      <vt:lpstr>2. Know Your Deadlines</vt:lpstr>
      <vt:lpstr>Relative Placement and TPR</vt:lpstr>
      <vt:lpstr>#1</vt:lpstr>
      <vt:lpstr>#2</vt:lpstr>
      <vt:lpstr>#3</vt:lpstr>
      <vt:lpstr>#4</vt:lpstr>
      <vt:lpstr>#5</vt:lpstr>
      <vt:lpstr>3. Prepare in Advance</vt:lpstr>
      <vt:lpstr>4. Know Your Options</vt:lpstr>
      <vt:lpstr>The Legislative Branch</vt:lpstr>
      <vt:lpstr>The Executive Branch</vt:lpstr>
      <vt:lpstr>The Judicial Branch</vt:lpstr>
      <vt:lpstr>Foster Parents Right to Petition</vt:lpstr>
      <vt:lpstr>5. Foster Parent Intervention Aids Reunification</vt:lpstr>
      <vt:lpstr>The Transition</vt:lpstr>
      <vt:lpstr>A Voice</vt:lpstr>
      <vt:lpstr>”Once Upon A Time, Timmy Changed A Judge’s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Dakota Mills</dc:creator>
  <cp:lastModifiedBy>Dakota Mills</cp:lastModifiedBy>
  <cp:revision>8</cp:revision>
  <dcterms:created xsi:type="dcterms:W3CDTF">2025-07-28T14:20:09Z</dcterms:created>
  <dcterms:modified xsi:type="dcterms:W3CDTF">2025-07-30T18:26:12Z</dcterms:modified>
</cp:coreProperties>
</file>